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24"/>
  </p:notesMasterIdLst>
  <p:handoutMasterIdLst>
    <p:handoutMasterId r:id="rId25"/>
  </p:handoutMasterIdLst>
  <p:sldIdLst>
    <p:sldId id="704" r:id="rId2"/>
    <p:sldId id="708" r:id="rId3"/>
    <p:sldId id="709" r:id="rId4"/>
    <p:sldId id="710" r:id="rId5"/>
    <p:sldId id="711" r:id="rId6"/>
    <p:sldId id="712" r:id="rId7"/>
    <p:sldId id="713" r:id="rId8"/>
    <p:sldId id="714" r:id="rId9"/>
    <p:sldId id="715" r:id="rId10"/>
    <p:sldId id="716" r:id="rId11"/>
    <p:sldId id="717" r:id="rId12"/>
    <p:sldId id="718" r:id="rId13"/>
    <p:sldId id="719" r:id="rId14"/>
    <p:sldId id="720" r:id="rId15"/>
    <p:sldId id="721" r:id="rId16"/>
    <p:sldId id="722" r:id="rId17"/>
    <p:sldId id="723" r:id="rId18"/>
    <p:sldId id="724" r:id="rId19"/>
    <p:sldId id="725" r:id="rId20"/>
    <p:sldId id="726" r:id="rId21"/>
    <p:sldId id="727" r:id="rId22"/>
    <p:sldId id="728" r:id="rId23"/>
  </p:sldIdLst>
  <p:sldSz cx="13716000" cy="9144000"/>
  <p:notesSz cx="7099300" cy="10234613"/>
  <p:custDataLst>
    <p:tags r:id="rId2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65311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130622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959331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2612441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3265551" algn="l" defTabSz="130622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3918661" algn="l" defTabSz="130622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4571771" algn="l" defTabSz="130622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5224882" algn="l" defTabSz="130622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C1C1C"/>
    <a:srgbClr val="000000"/>
    <a:srgbClr val="FD8B84"/>
    <a:srgbClr val="33CC33"/>
    <a:srgbClr val="C81704"/>
    <a:srgbClr val="FFD0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9119" autoAdjust="0"/>
  </p:normalViewPr>
  <p:slideViewPr>
    <p:cSldViewPr snapToGrid="0" snapToObjects="1" showGuides="1">
      <p:cViewPr varScale="1">
        <p:scale>
          <a:sx n="59" d="100"/>
          <a:sy n="59" d="100"/>
        </p:scale>
        <p:origin x="-756" y="-78"/>
      </p:cViewPr>
      <p:guideLst>
        <p:guide orient="horz" pos="515"/>
        <p:guide orient="horz" pos="1164"/>
        <p:guide orient="horz" pos="1488"/>
        <p:guide orient="horz" pos="5128"/>
        <p:guide orient="horz" pos="3296"/>
        <p:guide pos="156"/>
        <p:guide pos="2196"/>
        <p:guide pos="4319"/>
        <p:guide pos="6387"/>
        <p:guide pos="85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14"/>
    </p:cViewPr>
  </p:sorterViewPr>
  <p:notesViewPr>
    <p:cSldViewPr snapToGrid="0" snapToObjects="1" showGuides="1">
      <p:cViewPr varScale="1">
        <p:scale>
          <a:sx n="58" d="100"/>
          <a:sy n="58" d="100"/>
        </p:scale>
        <p:origin x="-2934" y="-96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79278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1513" y="768350"/>
            <a:ext cx="57562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305900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653110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306220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959331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612441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326555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91866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7177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224882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1513" y="768350"/>
            <a:ext cx="5756275" cy="3838575"/>
          </a:xfrm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650F65-77EA-403A-B55E-A0C902540F34}" type="slidenum">
              <a:rPr lang="en-GB"/>
              <a:pPr/>
              <a:t>10</a:t>
            </a:fld>
            <a:endParaRPr lang="en-GB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1513" y="768350"/>
            <a:ext cx="5756275" cy="3838575"/>
          </a:xfrm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C0830F-552B-48F0-8752-66CC5D5BCC07}" type="slidenum">
              <a:rPr lang="en-US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3100" y="768350"/>
            <a:ext cx="5754688" cy="3836988"/>
          </a:xfrm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5E6E71-4D2B-4558-86AD-31FF7BAFAD67}" type="slidenum">
              <a:rPr lang="en-US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3100" y="768350"/>
            <a:ext cx="5754688" cy="3836988"/>
          </a:xfrm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71513" y="768350"/>
            <a:ext cx="5756275" cy="3838575"/>
          </a:xfrm>
          <a:ln/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234501-7070-47A0-B715-AA302BE56175}" type="slidenum">
              <a:rPr lang="en-GB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71513" y="768350"/>
            <a:ext cx="5756275" cy="3838575"/>
          </a:xfrm>
          <a:ln/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B419A0-A2B7-453E-B179-0FF36E77D8FE}" type="slidenum">
              <a:rPr lang="en-GB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1513" y="768350"/>
            <a:ext cx="57562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1513" y="768350"/>
            <a:ext cx="57562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3100" y="768350"/>
            <a:ext cx="5756275" cy="3838575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39" y="4861781"/>
            <a:ext cx="5678824" cy="4604560"/>
          </a:xfrm>
          <a:noFill/>
          <a:ln/>
        </p:spPr>
        <p:txBody>
          <a:bodyPr lIns="95735" tIns="47867" rIns="95735" bIns="47867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11DF7-1C91-4FA2-A770-19C67D640C5B}" type="slidenum">
              <a:rPr lang="en-US" smtClean="0">
                <a:latin typeface="Arial" pitchFamily="34" charset="0"/>
                <a:cs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1513" y="768350"/>
            <a:ext cx="5756275" cy="3838575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42B6D4-E0FC-4BBE-B600-3BD926BE0F6E}" type="slidenum">
              <a:rPr lang="en-US" smtClean="0">
                <a:latin typeface="Arial" pitchFamily="34" charset="0"/>
                <a:cs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1513" y="768350"/>
            <a:ext cx="5756275" cy="3838575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1513" y="768350"/>
            <a:ext cx="57562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86D9A5-55B8-4BF6-A73A-A55560565807}" type="slidenum">
              <a:rPr lang="en-US" smtClean="0">
                <a:latin typeface="Arial" pitchFamily="34" charset="0"/>
                <a:cs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25663" y="50800"/>
            <a:ext cx="11350626" cy="7567613"/>
          </a:xfrm>
          <a:ln/>
        </p:spPr>
      </p:sp>
      <p:sp>
        <p:nvSpPr>
          <p:cNvPr id="162820" name="Text Box 3"/>
          <p:cNvSpPr txBox="1">
            <a:spLocks noChangeArrowheads="1"/>
          </p:cNvSpPr>
          <p:nvPr/>
        </p:nvSpPr>
        <p:spPr bwMode="auto">
          <a:xfrm>
            <a:off x="112740" y="7683326"/>
            <a:ext cx="9601129" cy="130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710" tIns="91710" rIns="93177" bIns="91710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Ensure early involvement by asking people for their expectations</a:t>
            </a: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Remove the word training from the slide</a:t>
            </a: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Convey our expectations to the group and dwell on them for a couple of minutes. Normal expectations will be</a:t>
            </a: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An interactive session, active participation, no holding back from asking doubts, speak out any apprehensions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D20C9A-A0C5-4F81-84B8-EAFD77F0C459}" type="slidenum">
              <a:rPr lang="en-US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6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4688" y="768350"/>
            <a:ext cx="5753100" cy="3836988"/>
          </a:xfrm>
          <a:ln/>
        </p:spPr>
      </p:sp>
      <p:sp>
        <p:nvSpPr>
          <p:cNvPr id="446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1513" y="768350"/>
            <a:ext cx="57562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1513" y="768350"/>
            <a:ext cx="57562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1513" y="768350"/>
            <a:ext cx="57562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64A31-2618-4F26-A844-2342ACEB3DE6}" type="slidenum">
              <a:rPr lang="en-US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1513" y="768350"/>
            <a:ext cx="5756275" cy="3838575"/>
          </a:xfrm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1513" y="768350"/>
            <a:ext cx="57562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984C9C-400E-41A6-B56A-28F82A572FD6}" type="slidenum">
              <a:rPr lang="en-GB"/>
              <a:pPr/>
              <a:t>8</a:t>
            </a:fld>
            <a:endParaRPr lang="en-GB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1513" y="768350"/>
            <a:ext cx="5756275" cy="3838575"/>
          </a:xfrm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013EED-2C33-4D6E-920A-48BC5BCE78A5}" type="slidenum">
              <a:rPr lang="en-GB"/>
              <a:pPr/>
              <a:t>9</a:t>
            </a:fld>
            <a:endParaRPr lang="en-GB"/>
          </a:p>
        </p:txBody>
      </p:sp>
      <p:sp>
        <p:nvSpPr>
          <p:cNvPr id="92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1513" y="768350"/>
            <a:ext cx="5756275" cy="3838575"/>
          </a:xfrm>
          <a:ln/>
        </p:spPr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2888" y="810685"/>
            <a:ext cx="13206413" cy="1094316"/>
          </a:xfrm>
        </p:spPr>
        <p:txBody>
          <a:bodyPr rIns="130622" bIns="65311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2888" y="2336800"/>
            <a:ext cx="13206413" cy="5784851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825459" lvl="1" indent="-326555">
              <a:defRPr/>
            </a:lvl2pPr>
            <a:lvl3pPr marL="1152014" lvl="2" indent="-326555">
              <a:defRPr/>
            </a:lvl3pPr>
            <a:lvl4pPr marL="1478569" lvl="3" indent="-326555">
              <a:defRPr/>
            </a:lvl4pPr>
            <a:lvl5pPr marL="1805124" lvl="4" indent="-326555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5085567" y="8636000"/>
            <a:ext cx="3200400" cy="2010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6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6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5558" y="810684"/>
            <a:ext cx="3307556" cy="73067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507" y="810684"/>
            <a:ext cx="9696450" cy="73067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07" y="810684"/>
            <a:ext cx="13208793" cy="10075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40508" y="2336801"/>
            <a:ext cx="13232606" cy="578061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5875867"/>
            <a:ext cx="11658600" cy="1816100"/>
          </a:xfrm>
        </p:spPr>
        <p:txBody>
          <a:bodyPr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3875618"/>
            <a:ext cx="11658600" cy="2000249"/>
          </a:xfrm>
        </p:spPr>
        <p:txBody>
          <a:bodyPr anchor="b"/>
          <a:lstStyle>
            <a:lvl1pPr marL="0" indent="0">
              <a:buNone/>
              <a:defRPr sz="2900"/>
            </a:lvl1pPr>
            <a:lvl2pPr marL="653110" indent="0">
              <a:buNone/>
              <a:defRPr sz="2600"/>
            </a:lvl2pPr>
            <a:lvl3pPr marL="1306220" indent="0">
              <a:buNone/>
              <a:defRPr sz="2300"/>
            </a:lvl3pPr>
            <a:lvl4pPr marL="1959331" indent="0">
              <a:buNone/>
              <a:defRPr sz="2000"/>
            </a:lvl4pPr>
            <a:lvl5pPr marL="2612441" indent="0">
              <a:buNone/>
              <a:defRPr sz="2000"/>
            </a:lvl5pPr>
            <a:lvl6pPr marL="3265551" indent="0">
              <a:buNone/>
              <a:defRPr sz="2000"/>
            </a:lvl6pPr>
            <a:lvl7pPr marL="3918661" indent="0">
              <a:buNone/>
              <a:defRPr sz="2000"/>
            </a:lvl7pPr>
            <a:lvl8pPr marL="4571771" indent="0">
              <a:buNone/>
              <a:defRPr sz="2000"/>
            </a:lvl8pPr>
            <a:lvl9pPr marL="5224882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507" y="2336801"/>
            <a:ext cx="6500813" cy="5780617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7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9920" y="2336801"/>
            <a:ext cx="6503193" cy="5780617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7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66184"/>
            <a:ext cx="123444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6817"/>
            <a:ext cx="6060282" cy="85301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99833"/>
            <a:ext cx="6060282" cy="5268384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7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8" y="2046817"/>
            <a:ext cx="6062663" cy="85301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8" y="2899833"/>
            <a:ext cx="6062663" cy="5268384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7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E824E4FE-B616-4D0A-91CB-2B8E3422D09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64067"/>
            <a:ext cx="4512470" cy="1549400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5" y="364067"/>
            <a:ext cx="7667625" cy="7804151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17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1913467"/>
            <a:ext cx="4512470" cy="6254751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6400800"/>
            <a:ext cx="8229600" cy="755651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817033"/>
            <a:ext cx="8229600" cy="5486400"/>
          </a:xfrm>
        </p:spPr>
        <p:txBody>
          <a:bodyPr/>
          <a:lstStyle>
            <a:lvl1pPr marL="0" indent="0">
              <a:buNone/>
              <a:defRPr sz="4600"/>
            </a:lvl1pPr>
            <a:lvl2pPr marL="653110" indent="0">
              <a:buNone/>
              <a:defRPr sz="4000"/>
            </a:lvl2pPr>
            <a:lvl3pPr marL="1306220" indent="0">
              <a:buNone/>
              <a:defRPr sz="3400"/>
            </a:lvl3pPr>
            <a:lvl4pPr marL="1959331" indent="0">
              <a:buNone/>
              <a:defRPr sz="2900"/>
            </a:lvl4pPr>
            <a:lvl5pPr marL="2612441" indent="0">
              <a:buNone/>
              <a:defRPr sz="2900"/>
            </a:lvl5pPr>
            <a:lvl6pPr marL="3265551" indent="0">
              <a:buNone/>
              <a:defRPr sz="2900"/>
            </a:lvl6pPr>
            <a:lvl7pPr marL="3918661" indent="0">
              <a:buNone/>
              <a:defRPr sz="2900"/>
            </a:lvl7pPr>
            <a:lvl8pPr marL="4571771" indent="0">
              <a:buNone/>
              <a:defRPr sz="2900"/>
            </a:lvl8pPr>
            <a:lvl9pPr marL="5224882" indent="0">
              <a:buNone/>
              <a:defRPr sz="2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7156451"/>
            <a:ext cx="8229600" cy="1073149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240507" y="810684"/>
            <a:ext cx="13208793" cy="1007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0508" y="2336801"/>
            <a:ext cx="13232606" cy="5780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pic>
        <p:nvPicPr>
          <p:cNvPr id="7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5085567" y="8636000"/>
            <a:ext cx="3200400" cy="2010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6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6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5pPr>
      <a:lvl6pPr marL="653110"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6pPr>
      <a:lvl7pPr marL="1306220"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7pPr>
      <a:lvl8pPr marL="1959331"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8pPr>
      <a:lvl9pPr marL="2612441" algn="l" rtl="0" fontAlgn="base">
        <a:spcBef>
          <a:spcPct val="0"/>
        </a:spcBef>
        <a:spcAft>
          <a:spcPct val="0"/>
        </a:spcAft>
        <a:defRPr sz="29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498904" indent="-498904" algn="l" defTabSz="993272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9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825459" indent="-326555" algn="l" defTabSz="993272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2600">
          <a:solidFill>
            <a:schemeClr val="bg2"/>
          </a:solidFill>
          <a:latin typeface="+mn-lt"/>
          <a:cs typeface="+mn-cs"/>
        </a:defRPr>
      </a:lvl2pPr>
      <a:lvl3pPr marL="1152014" indent="-326555" algn="l" defTabSz="993272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2300">
          <a:solidFill>
            <a:schemeClr val="bg2"/>
          </a:solidFill>
          <a:latin typeface="+mn-lt"/>
          <a:cs typeface="+mn-cs"/>
        </a:defRPr>
      </a:lvl3pPr>
      <a:lvl4pPr marL="1478569" indent="-326555" algn="l" defTabSz="993272" rtl="0" fontAlgn="base">
        <a:spcBef>
          <a:spcPct val="0"/>
        </a:spcBef>
        <a:spcAft>
          <a:spcPct val="20000"/>
        </a:spcAft>
        <a:buChar char="•"/>
        <a:defRPr sz="2000">
          <a:solidFill>
            <a:schemeClr val="bg2"/>
          </a:solidFill>
          <a:latin typeface="+mn-lt"/>
          <a:cs typeface="+mn-cs"/>
        </a:defRPr>
      </a:lvl4pPr>
      <a:lvl5pPr marL="1632776" indent="-154207" algn="l" defTabSz="993272" rtl="0" fontAlgn="base">
        <a:spcBef>
          <a:spcPct val="0"/>
        </a:spcBef>
        <a:spcAft>
          <a:spcPct val="20000"/>
        </a:spcAft>
        <a:buFont typeface="Arial" charset="0"/>
        <a:buChar char="-"/>
        <a:defRPr sz="1700">
          <a:solidFill>
            <a:schemeClr val="bg2"/>
          </a:solidFill>
          <a:latin typeface="+mn-lt"/>
          <a:cs typeface="+mn-cs"/>
        </a:defRPr>
      </a:lvl5pPr>
      <a:lvl6pPr marL="2707686" indent="-514779" algn="l" defTabSz="993272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3360796" indent="-514779" algn="l" defTabSz="993272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4013906" indent="-514779" algn="l" defTabSz="993272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4667017" indent="-514779" algn="l" defTabSz="993272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1.xls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126207" y="867833"/>
            <a:ext cx="135897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710" tIns="0" rIns="92567" bIns="0">
            <a:spAutoFit/>
          </a:bodyPr>
          <a:lstStyle/>
          <a:p>
            <a:pPr marL="0" lvl="1">
              <a:spcBef>
                <a:spcPts val="857"/>
              </a:spcBef>
            </a:pP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126207" y="3224463"/>
            <a:ext cx="133159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710" tIns="0" rIns="92567" bIns="0">
            <a:spAutoFit/>
          </a:bodyPr>
          <a:lstStyle/>
          <a:p>
            <a:pPr>
              <a:spcBef>
                <a:spcPts val="857"/>
              </a:spcBef>
            </a:pPr>
            <a:r>
              <a:rPr lang="en-US" sz="5100" dirty="0" smtClean="0">
                <a:solidFill>
                  <a:schemeClr val="tx1"/>
                </a:solidFill>
              </a:rPr>
              <a:t>              Process Analysis before GPR</a:t>
            </a:r>
            <a:endParaRPr lang="en-US" sz="3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604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68" name="Rectangle 12"/>
          <p:cNvSpPr>
            <a:spLocks noChangeArrowheads="1"/>
          </p:cNvSpPr>
          <p:nvPr/>
        </p:nvSpPr>
        <p:spPr bwMode="black">
          <a:xfrm>
            <a:off x="476250" y="647701"/>
            <a:ext cx="12973050" cy="50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GB" sz="36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Railways Ticket booking – Value Added </a:t>
            </a:r>
            <a:r>
              <a:rPr lang="en-GB" sz="36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Ratio</a:t>
            </a:r>
            <a:endParaRPr lang="en-GB" sz="36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13069" name="Object 13"/>
          <p:cNvGraphicFramePr>
            <a:graphicFrameLocks noGrp="1" noChangeAspect="1"/>
          </p:cNvGraphicFramePr>
          <p:nvPr>
            <p:ph sz="half" idx="1"/>
          </p:nvPr>
        </p:nvGraphicFramePr>
        <p:xfrm>
          <a:off x="721894" y="1943100"/>
          <a:ext cx="12434887" cy="5694363"/>
        </p:xfrm>
        <a:graphic>
          <a:graphicData uri="http://schemas.openxmlformats.org/presentationml/2006/ole">
            <p:oleObj spid="_x0000_s2051" name="Chart" r:id="rId4" imgW="5886450" imgH="2695575" progId="Excel.Sheet.8">
              <p:embed/>
            </p:oleObj>
          </a:graphicData>
        </a:graphic>
      </p:graphicFrame>
      <p:sp>
        <p:nvSpPr>
          <p:cNvPr id="813077" name="Oval 21"/>
          <p:cNvSpPr>
            <a:spLocks noChangeArrowheads="1"/>
          </p:cNvSpPr>
          <p:nvPr/>
        </p:nvSpPr>
        <p:spPr bwMode="auto">
          <a:xfrm>
            <a:off x="6438900" y="2590800"/>
            <a:ext cx="2019300" cy="9144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0" tIns="0" rIns="130622" bIns="65311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507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1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30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240507" y="288758"/>
            <a:ext cx="13208793" cy="914401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C00000"/>
                </a:solidFill>
              </a:rPr>
              <a:t>Introduction to the concept of ‘ WASTE’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idx="1"/>
          </p:nvPr>
        </p:nvSpPr>
        <p:spPr>
          <a:xfrm>
            <a:off x="240508" y="1917701"/>
            <a:ext cx="6415088" cy="6408152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b="1" dirty="0">
                <a:solidFill>
                  <a:srgbClr val="000000"/>
                </a:solidFill>
              </a:rPr>
              <a:t>Not all non value added activities may be eliminated. Some NVA are “incidental” which need to be part of the process even though it does not add any value..</a:t>
            </a:r>
          </a:p>
          <a:p>
            <a:pPr eaLnBrk="1" hangingPunct="1">
              <a:lnSpc>
                <a:spcPct val="120000"/>
              </a:lnSpc>
            </a:pPr>
            <a:r>
              <a:rPr lang="en-US" sz="2800" b="1" dirty="0">
                <a:solidFill>
                  <a:srgbClr val="000000"/>
                </a:solidFill>
              </a:rPr>
              <a:t>Wastes are those activities which are non value adds and non incidental</a:t>
            </a:r>
          </a:p>
          <a:p>
            <a:pPr eaLnBrk="1" hangingPunct="1">
              <a:lnSpc>
                <a:spcPct val="120000"/>
              </a:lnSpc>
            </a:pPr>
            <a:r>
              <a:rPr lang="en-US" sz="2800" b="1" dirty="0">
                <a:solidFill>
                  <a:srgbClr val="000000"/>
                </a:solidFill>
              </a:rPr>
              <a:t>Waste elimination is a critical feature of any LEAN organization</a:t>
            </a:r>
          </a:p>
        </p:txBody>
      </p:sp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7810501" y="1921933"/>
            <a:ext cx="2624138" cy="414867"/>
          </a:xfrm>
          <a:prstGeom prst="rect">
            <a:avLst/>
          </a:prstGeom>
          <a:solidFill>
            <a:srgbClr val="009600"/>
          </a:solidFill>
          <a:ln w="9525">
            <a:noFill/>
            <a:miter lim="800000"/>
            <a:headEnd/>
            <a:tailEnd/>
          </a:ln>
        </p:spPr>
        <p:txBody>
          <a:bodyPr wrap="none"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Value add</a:t>
            </a:r>
          </a:p>
        </p:txBody>
      </p:sp>
      <p:sp>
        <p:nvSpPr>
          <p:cNvPr id="54278" name="Rectangle 3"/>
          <p:cNvSpPr>
            <a:spLocks noChangeArrowheads="1"/>
          </p:cNvSpPr>
          <p:nvPr/>
        </p:nvSpPr>
        <p:spPr bwMode="auto">
          <a:xfrm>
            <a:off x="10663238" y="1917700"/>
            <a:ext cx="2626520" cy="41486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No value add</a:t>
            </a:r>
          </a:p>
        </p:txBody>
      </p:sp>
      <p:sp>
        <p:nvSpPr>
          <p:cNvPr id="54279" name="Rectangle 3"/>
          <p:cNvSpPr>
            <a:spLocks noChangeArrowheads="1"/>
          </p:cNvSpPr>
          <p:nvPr/>
        </p:nvSpPr>
        <p:spPr bwMode="auto">
          <a:xfrm rot="-5400000">
            <a:off x="6109759" y="3370263"/>
            <a:ext cx="2334683" cy="466725"/>
          </a:xfrm>
          <a:prstGeom prst="rect">
            <a:avLst/>
          </a:prstGeom>
          <a:solidFill>
            <a:srgbClr val="009600"/>
          </a:solidFill>
          <a:ln w="9525">
            <a:noFill/>
            <a:miter lim="800000"/>
            <a:headEnd/>
            <a:tailEnd/>
          </a:ln>
        </p:spPr>
        <p:txBody>
          <a:bodyPr wrap="none"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Necessary</a:t>
            </a:r>
          </a:p>
        </p:txBody>
      </p:sp>
      <p:sp>
        <p:nvSpPr>
          <p:cNvPr id="54280" name="Rectangle 3"/>
          <p:cNvSpPr>
            <a:spLocks noChangeArrowheads="1"/>
          </p:cNvSpPr>
          <p:nvPr/>
        </p:nvSpPr>
        <p:spPr bwMode="auto">
          <a:xfrm rot="-5400000">
            <a:off x="6113199" y="5892272"/>
            <a:ext cx="2332567" cy="466725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Un-necessary</a:t>
            </a:r>
          </a:p>
        </p:txBody>
      </p:sp>
      <p:sp>
        <p:nvSpPr>
          <p:cNvPr id="54281" name="Rectangle 3"/>
          <p:cNvSpPr>
            <a:spLocks noChangeArrowheads="1"/>
          </p:cNvSpPr>
          <p:nvPr/>
        </p:nvSpPr>
        <p:spPr bwMode="auto">
          <a:xfrm>
            <a:off x="7877175" y="2480733"/>
            <a:ext cx="2469357" cy="2192867"/>
          </a:xfrm>
          <a:prstGeom prst="rect">
            <a:avLst/>
          </a:prstGeom>
          <a:solidFill>
            <a:srgbClr val="009600"/>
          </a:solidFill>
          <a:ln w="9525">
            <a:noFill/>
            <a:miter lim="800000"/>
            <a:headEnd/>
            <a:tailEnd/>
          </a:ln>
        </p:spPr>
        <p:txBody>
          <a:bodyPr wrap="none"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Keep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altLang="zh-TW" sz="2300" b="1" dirty="0">
              <a:solidFill>
                <a:srgbClr val="FFFFFF"/>
              </a:solidFill>
              <a:ea typeface="PMingLiU"/>
              <a:cs typeface="PMingLiU"/>
            </a:endParaRP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“Value Add”</a:t>
            </a:r>
          </a:p>
        </p:txBody>
      </p:sp>
      <p:sp>
        <p:nvSpPr>
          <p:cNvPr id="54282" name="Rectangle 3"/>
          <p:cNvSpPr>
            <a:spLocks noChangeArrowheads="1"/>
          </p:cNvSpPr>
          <p:nvPr/>
        </p:nvSpPr>
        <p:spPr bwMode="auto">
          <a:xfrm>
            <a:off x="10708483" y="2495551"/>
            <a:ext cx="2469356" cy="2194983"/>
          </a:xfrm>
          <a:prstGeom prst="rect">
            <a:avLst/>
          </a:prstGeom>
          <a:solidFill>
            <a:srgbClr val="C1B90F"/>
          </a:solidFill>
          <a:ln w="9525">
            <a:noFill/>
            <a:miter lim="800000"/>
            <a:headEnd/>
            <a:tailEnd/>
          </a:ln>
        </p:spPr>
        <p:txBody>
          <a:bodyPr wrap="none"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Reduce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altLang="zh-TW" sz="2300" b="1" dirty="0">
              <a:solidFill>
                <a:srgbClr val="FFFFFF"/>
              </a:solidFill>
              <a:ea typeface="PMingLiU"/>
              <a:cs typeface="PMingLiU"/>
            </a:endParaRP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“Incidental”</a:t>
            </a:r>
          </a:p>
        </p:txBody>
      </p:sp>
      <p:sp>
        <p:nvSpPr>
          <p:cNvPr id="54283" name="Rectangle 3"/>
          <p:cNvSpPr>
            <a:spLocks noChangeArrowheads="1"/>
          </p:cNvSpPr>
          <p:nvPr/>
        </p:nvSpPr>
        <p:spPr bwMode="auto">
          <a:xfrm>
            <a:off x="10663238" y="5096933"/>
            <a:ext cx="2469357" cy="2194984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Eliminate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altLang="zh-TW" sz="2300" b="1" dirty="0">
              <a:solidFill>
                <a:srgbClr val="FFFFFF"/>
              </a:solidFill>
              <a:ea typeface="PMingLiU"/>
              <a:cs typeface="PMingLiU"/>
            </a:endParaRP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2300" b="1" dirty="0">
                <a:solidFill>
                  <a:srgbClr val="FFFFFF"/>
                </a:solidFill>
                <a:ea typeface="PMingLiU"/>
                <a:cs typeface="PMingLiU"/>
              </a:rPr>
              <a:t>“Non value add”</a:t>
            </a:r>
          </a:p>
        </p:txBody>
      </p:sp>
      <p:sp>
        <p:nvSpPr>
          <p:cNvPr id="13" name="&quot;No&quot; Symbol 12"/>
          <p:cNvSpPr/>
          <p:nvPr/>
        </p:nvSpPr>
        <p:spPr bwMode="auto">
          <a:xfrm>
            <a:off x="8162926" y="5317067"/>
            <a:ext cx="2052638" cy="1828800"/>
          </a:xfrm>
          <a:prstGeom prst="noSmoking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710" tIns="0" rIns="92567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9149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0507" y="481264"/>
            <a:ext cx="13208793" cy="1336954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C00000"/>
                </a:solidFill>
              </a:rPr>
              <a:t>The Seven Wastes</a:t>
            </a:r>
          </a:p>
        </p:txBody>
      </p:sp>
      <p:sp>
        <p:nvSpPr>
          <p:cNvPr id="3141635" name="Rectangle 3"/>
          <p:cNvSpPr>
            <a:spLocks noGrp="1" noChangeArrowheads="1"/>
          </p:cNvSpPr>
          <p:nvPr>
            <p:ph idx="1"/>
          </p:nvPr>
        </p:nvSpPr>
        <p:spPr>
          <a:xfrm>
            <a:off x="240508" y="1877645"/>
            <a:ext cx="13232606" cy="7266355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3200" b="1" dirty="0">
                <a:solidFill>
                  <a:srgbClr val="000000"/>
                </a:solidFill>
              </a:rPr>
              <a:t>Let us understand the characteristics of </a:t>
            </a:r>
            <a:r>
              <a:rPr lang="en-US" sz="3200" b="1" dirty="0" smtClean="0">
                <a:solidFill>
                  <a:srgbClr val="000000"/>
                </a:solidFill>
              </a:rPr>
              <a:t>waste</a:t>
            </a:r>
            <a:endParaRPr lang="en-US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en-US" sz="3200" b="1" dirty="0">
                <a:solidFill>
                  <a:srgbClr val="000000"/>
                </a:solidFill>
              </a:rPr>
              <a:t>Seven deadly wastes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Motion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Waiting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Over Production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Unnecessary Processing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Defects 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Inventory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Transportation</a:t>
            </a:r>
          </a:p>
          <a:p>
            <a:pPr eaLnBrk="1" hangingPunct="1">
              <a:lnSpc>
                <a:spcPct val="110000"/>
              </a:lnSpc>
            </a:pPr>
            <a:r>
              <a:rPr lang="en-US" sz="3200" b="1" dirty="0">
                <a:solidFill>
                  <a:srgbClr val="000000"/>
                </a:solidFill>
              </a:rPr>
              <a:t>All seven wastes add time &amp; cost to the value stream.</a:t>
            </a:r>
          </a:p>
          <a:p>
            <a:pPr lvl="1" eaLnBrk="1" hangingPunct="1">
              <a:lnSpc>
                <a:spcPct val="110000"/>
              </a:lnSpc>
            </a:pPr>
            <a:endParaRPr lang="en-US" sz="3200" dirty="0" smtClean="0">
              <a:solidFill>
                <a:srgbClr val="000000"/>
              </a:solidFill>
            </a:endParaRPr>
          </a:p>
          <a:p>
            <a:pPr lvl="1" eaLnBrk="1" hangingPunct="1">
              <a:lnSpc>
                <a:spcPct val="110000"/>
              </a:lnSpc>
            </a:pPr>
            <a:endParaRPr lang="en-US" sz="32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3896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163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219075" y="452967"/>
            <a:ext cx="12837318" cy="1231454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Each of the 7 deadly wastes which add time and cost to an organization need to be addressed</a:t>
            </a:r>
            <a:r>
              <a:rPr lang="en-US" sz="2800" b="1" dirty="0" smtClean="0">
                <a:solidFill>
                  <a:srgbClr val="C00000"/>
                </a:solidFill>
              </a:rPr>
              <a:t>…(1 of 2)</a:t>
            </a:r>
            <a:endParaRPr lang="en-US" sz="36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19075" y="2309285"/>
          <a:ext cx="13234256" cy="5833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3533"/>
                <a:gridCol w="2673308"/>
                <a:gridCol w="4573338"/>
                <a:gridCol w="1143335"/>
                <a:gridCol w="1205175"/>
                <a:gridCol w="1355567"/>
              </a:tblGrid>
              <a:tr h="6448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LEAN Waste Category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Definition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Examples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TAT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Through- put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Errors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17856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Waiting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Inability to move to the next processing step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Customers waiting in a queue at a branch or awaiting response in a call center, files waiting for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sanction by a credit manager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664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Motion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Unnecessary movement of men during the course of the work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Movement to multiple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workstations to collect documents like fax received to confirm a treasury deal , printout of customer query form at a branch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856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Transportation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Unnecessary movement of materials between processes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 physical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movement of a loan sanction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file to teams working across floors of a building or multiple locations of the bank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73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Unnecessary Processing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Inappropriate production and delivery of service vs. customer specified requirement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Multiple layers of approval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and review in a loan sanction process, multiple data entry points to capture the same information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6368" name="Up Arrow 8"/>
          <p:cNvSpPr>
            <a:spLocks noChangeArrowheads="1"/>
          </p:cNvSpPr>
          <p:nvPr/>
        </p:nvSpPr>
        <p:spPr bwMode="auto">
          <a:xfrm>
            <a:off x="10196513" y="3469218"/>
            <a:ext cx="502445" cy="368082"/>
          </a:xfrm>
          <a:prstGeom prst="upArrow">
            <a:avLst>
              <a:gd name="adj1" fmla="val 50000"/>
              <a:gd name="adj2" fmla="val 50014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  <p:sp>
        <p:nvSpPr>
          <p:cNvPr id="56369" name="Up Arrow 21"/>
          <p:cNvSpPr>
            <a:spLocks noChangeArrowheads="1"/>
          </p:cNvSpPr>
          <p:nvPr/>
        </p:nvSpPr>
        <p:spPr bwMode="auto">
          <a:xfrm rot="10800000">
            <a:off x="11315700" y="4812633"/>
            <a:ext cx="504825" cy="365403"/>
          </a:xfrm>
          <a:prstGeom prst="upArrow">
            <a:avLst>
              <a:gd name="adj1" fmla="val 50000"/>
              <a:gd name="adj2" fmla="val 49778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  <p:sp>
        <p:nvSpPr>
          <p:cNvPr id="56370" name="Up Arrow 22"/>
          <p:cNvSpPr>
            <a:spLocks noChangeArrowheads="1"/>
          </p:cNvSpPr>
          <p:nvPr/>
        </p:nvSpPr>
        <p:spPr bwMode="auto">
          <a:xfrm rot="10800000">
            <a:off x="11315700" y="6000082"/>
            <a:ext cx="504825" cy="365403"/>
          </a:xfrm>
          <a:prstGeom prst="upArrow">
            <a:avLst>
              <a:gd name="adj1" fmla="val 50000"/>
              <a:gd name="adj2" fmla="val 49778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  <p:sp>
        <p:nvSpPr>
          <p:cNvPr id="56371" name="Up Arrow 26"/>
          <p:cNvSpPr>
            <a:spLocks noChangeArrowheads="1"/>
          </p:cNvSpPr>
          <p:nvPr/>
        </p:nvSpPr>
        <p:spPr bwMode="auto">
          <a:xfrm>
            <a:off x="10129838" y="5983818"/>
            <a:ext cx="502445" cy="368082"/>
          </a:xfrm>
          <a:prstGeom prst="upArrow">
            <a:avLst>
              <a:gd name="adj1" fmla="val 50000"/>
              <a:gd name="adj2" fmla="val 50014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  <p:sp>
        <p:nvSpPr>
          <p:cNvPr id="56372" name="Up Arrow 27"/>
          <p:cNvSpPr>
            <a:spLocks noChangeArrowheads="1"/>
          </p:cNvSpPr>
          <p:nvPr/>
        </p:nvSpPr>
        <p:spPr bwMode="auto">
          <a:xfrm rot="10800000">
            <a:off x="11315700" y="7306066"/>
            <a:ext cx="504825" cy="365403"/>
          </a:xfrm>
          <a:prstGeom prst="upArrow">
            <a:avLst>
              <a:gd name="adj1" fmla="val 50000"/>
              <a:gd name="adj2" fmla="val 49778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  <p:sp>
        <p:nvSpPr>
          <p:cNvPr id="56373" name="Up Arrow 29"/>
          <p:cNvSpPr>
            <a:spLocks noChangeArrowheads="1"/>
          </p:cNvSpPr>
          <p:nvPr/>
        </p:nvSpPr>
        <p:spPr bwMode="auto">
          <a:xfrm>
            <a:off x="10184607" y="7289801"/>
            <a:ext cx="502443" cy="368082"/>
          </a:xfrm>
          <a:prstGeom prst="upArrow">
            <a:avLst>
              <a:gd name="adj1" fmla="val 50000"/>
              <a:gd name="adj2" fmla="val 50014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  <p:sp>
        <p:nvSpPr>
          <p:cNvPr id="56374" name="Text Box 6"/>
          <p:cNvSpPr txBox="1">
            <a:spLocks noChangeArrowheads="1"/>
          </p:cNvSpPr>
          <p:nvPr/>
        </p:nvSpPr>
        <p:spPr bwMode="auto">
          <a:xfrm>
            <a:off x="7898607" y="1684421"/>
            <a:ext cx="5562600" cy="43967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lIns="130622" tIns="65311" rIns="130622" bIns="65311"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  <a:buFont typeface="Wingdings" pitchFamily="2" charset="2"/>
              <a:buNone/>
            </a:pPr>
            <a:r>
              <a:rPr lang="en-US" sz="2000" dirty="0">
                <a:solidFill>
                  <a:schemeClr val="bg1"/>
                </a:solidFill>
              </a:rPr>
              <a:t>Impact of Waste on key business metrics</a:t>
            </a:r>
          </a:p>
        </p:txBody>
      </p:sp>
    </p:spTree>
    <p:extLst>
      <p:ext uri="{BB962C8B-B14F-4D97-AF65-F5344CB8AC3E}">
        <p14:creationId xmlns:p14="http://schemas.microsoft.com/office/powerpoint/2010/main" xmlns="" val="3482484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97682" y="224589"/>
            <a:ext cx="12837318" cy="1395664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Each of the 7 deadly wastes which add time and cost to an organization need to be addressed</a:t>
            </a:r>
            <a:r>
              <a:rPr lang="en-US" sz="2800" b="1" dirty="0" smtClean="0">
                <a:solidFill>
                  <a:srgbClr val="C00000"/>
                </a:solidFill>
              </a:rPr>
              <a:t>…(2 of 2)</a:t>
            </a:r>
            <a:endParaRPr lang="en-US" sz="36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50045" y="2309285"/>
          <a:ext cx="13103631" cy="5648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808"/>
                <a:gridCol w="2702897"/>
                <a:gridCol w="4623957"/>
                <a:gridCol w="1155990"/>
                <a:gridCol w="1218515"/>
                <a:gridCol w="1093464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LEAN Waste Category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Definition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Examples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TAT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Through- put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Errors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22392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Defects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Producing &amp; delivering wrong or defective parts - An output which does not meet customer requirements is a defect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Wrong data entry , Incorrect transfer of funds, credit card statements with incorrect transactions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6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Overproduction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Producing more than customer demand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Staffing for managing peak loads at a branch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or a call center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1556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Inventory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Inventory is a cost of unstable processes. It is a buffer maintained since trust on stability of downstream processes is low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High Work-In-Progress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at various workstations in loan processing; low ratio of applications forms received to forms printed 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marL="126609" marR="126609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7385" name="Up Arrow 8"/>
          <p:cNvSpPr>
            <a:spLocks noChangeArrowheads="1"/>
          </p:cNvSpPr>
          <p:nvPr/>
        </p:nvSpPr>
        <p:spPr bwMode="auto">
          <a:xfrm>
            <a:off x="12582526" y="3725334"/>
            <a:ext cx="502445" cy="368082"/>
          </a:xfrm>
          <a:prstGeom prst="upArrow">
            <a:avLst>
              <a:gd name="adj1" fmla="val 50000"/>
              <a:gd name="adj2" fmla="val 50217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  <p:sp>
        <p:nvSpPr>
          <p:cNvPr id="57386" name="Up Arrow 22"/>
          <p:cNvSpPr>
            <a:spLocks noChangeArrowheads="1"/>
          </p:cNvSpPr>
          <p:nvPr/>
        </p:nvSpPr>
        <p:spPr bwMode="auto">
          <a:xfrm rot="10800000">
            <a:off x="11518107" y="3741318"/>
            <a:ext cx="502443" cy="368082"/>
          </a:xfrm>
          <a:prstGeom prst="upArrow">
            <a:avLst>
              <a:gd name="adj1" fmla="val 50000"/>
              <a:gd name="adj2" fmla="val 50217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  <p:sp>
        <p:nvSpPr>
          <p:cNvPr id="57387" name="Up Arrow 26"/>
          <p:cNvSpPr>
            <a:spLocks noChangeArrowheads="1"/>
          </p:cNvSpPr>
          <p:nvPr/>
        </p:nvSpPr>
        <p:spPr bwMode="auto">
          <a:xfrm>
            <a:off x="10415588" y="3725334"/>
            <a:ext cx="504825" cy="368082"/>
          </a:xfrm>
          <a:prstGeom prst="upArrow">
            <a:avLst>
              <a:gd name="adj1" fmla="val 50000"/>
              <a:gd name="adj2" fmla="val 49980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  <p:sp>
        <p:nvSpPr>
          <p:cNvPr id="57388" name="Text Box 6"/>
          <p:cNvSpPr txBox="1">
            <a:spLocks noChangeArrowheads="1"/>
          </p:cNvSpPr>
          <p:nvPr/>
        </p:nvSpPr>
        <p:spPr bwMode="auto">
          <a:xfrm>
            <a:off x="7898607" y="1620253"/>
            <a:ext cx="5562600" cy="43967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lIns="130622" tIns="65311" rIns="130622" bIns="65311"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  <a:buFont typeface="Wingdings" pitchFamily="2" charset="2"/>
              <a:buNone/>
            </a:pPr>
            <a:r>
              <a:rPr lang="en-US" sz="2000" dirty="0">
                <a:solidFill>
                  <a:schemeClr val="bg1"/>
                </a:solidFill>
              </a:rPr>
              <a:t>Impact of Waste on key business metrics</a:t>
            </a:r>
          </a:p>
        </p:txBody>
      </p:sp>
      <p:sp>
        <p:nvSpPr>
          <p:cNvPr id="57389" name="Up Arrow 15"/>
          <p:cNvSpPr>
            <a:spLocks noChangeArrowheads="1"/>
          </p:cNvSpPr>
          <p:nvPr/>
        </p:nvSpPr>
        <p:spPr bwMode="auto">
          <a:xfrm>
            <a:off x="10437020" y="6464301"/>
            <a:ext cx="502443" cy="368082"/>
          </a:xfrm>
          <a:prstGeom prst="upArrow">
            <a:avLst>
              <a:gd name="adj1" fmla="val 50000"/>
              <a:gd name="adj2" fmla="val 50217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56256" indent="-256256">
              <a:spcBef>
                <a:spcPct val="20000"/>
              </a:spcBef>
              <a:spcAft>
                <a:spcPct val="200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9662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Process complexity analysis </a:t>
            </a:r>
            <a:r>
              <a:rPr lang="en-US" sz="2800" b="1" dirty="0" smtClean="0">
                <a:solidFill>
                  <a:srgbClr val="C00000"/>
                </a:solidFill>
              </a:rPr>
              <a:t>(1 of 2)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508" y="1818217"/>
            <a:ext cx="13232606" cy="702021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Facilitates identification of </a:t>
            </a:r>
            <a:r>
              <a:rPr lang="en-US" sz="3200" b="1" dirty="0">
                <a:solidFill>
                  <a:srgbClr val="000000"/>
                </a:solidFill>
              </a:rPr>
              <a:t>those elements in the process that can be eliminated</a:t>
            </a:r>
          </a:p>
          <a:p>
            <a:pPr>
              <a:lnSpc>
                <a:spcPct val="12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Process Complexity Analysis documents the following:</a:t>
            </a:r>
          </a:p>
          <a:p>
            <a:pPr lvl="1"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</a:rPr>
              <a:t>Number of data entry points (DEP)</a:t>
            </a:r>
          </a:p>
          <a:p>
            <a:pPr lvl="1"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</a:rPr>
              <a:t>Number of hand-off points (HOP)</a:t>
            </a:r>
          </a:p>
          <a:p>
            <a:pPr lvl="1"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</a:rPr>
              <a:t>Number of systems used</a:t>
            </a:r>
          </a:p>
          <a:p>
            <a:pPr lvl="0">
              <a:lnSpc>
                <a:spcPct val="120000"/>
              </a:lnSpc>
            </a:pPr>
            <a:endParaRPr lang="en-US" sz="3200" b="1" dirty="0" smtClean="0">
              <a:solidFill>
                <a:srgbClr val="000000"/>
              </a:solidFill>
            </a:endParaRPr>
          </a:p>
          <a:p>
            <a:pPr lvl="0">
              <a:lnSpc>
                <a:spcPct val="120000"/>
              </a:lnSpc>
            </a:pPr>
            <a:r>
              <a:rPr lang="en-US" sz="3200" b="1" dirty="0" smtClean="0">
                <a:solidFill>
                  <a:srgbClr val="000000"/>
                </a:solidFill>
              </a:rPr>
              <a:t>More number of DEPs, HOPs and systems indicate a complex process</a:t>
            </a:r>
            <a:endParaRPr lang="en-US" sz="3200" b="1" dirty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</a:pPr>
            <a:endParaRPr lang="en-US" sz="28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470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Process complexity analysis </a:t>
            </a:r>
            <a:r>
              <a:rPr lang="en-US" sz="2800" b="1" dirty="0" smtClean="0">
                <a:solidFill>
                  <a:srgbClr val="C00000"/>
                </a:solidFill>
              </a:rPr>
              <a:t>(2 of 2)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508" y="1707385"/>
            <a:ext cx="13232606" cy="713104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Number </a:t>
            </a:r>
            <a:r>
              <a:rPr lang="en-US" b="1" dirty="0">
                <a:solidFill>
                  <a:srgbClr val="0070C0"/>
                </a:solidFill>
              </a:rPr>
              <a:t>of data entry points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</a:rPr>
              <a:t>Shows the </a:t>
            </a:r>
            <a:r>
              <a:rPr lang="en-US" b="1" dirty="0" smtClean="0">
                <a:solidFill>
                  <a:srgbClr val="000000"/>
                </a:solidFill>
              </a:rPr>
              <a:t>number of times </a:t>
            </a:r>
            <a:r>
              <a:rPr lang="en-US" b="1" dirty="0">
                <a:solidFill>
                  <a:srgbClr val="000000"/>
                </a:solidFill>
              </a:rPr>
              <a:t>data is being captured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</a:rPr>
              <a:t>Identifies areas where duplication of work is taking place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0070C0"/>
                </a:solidFill>
              </a:rPr>
              <a:t>Number of hand-off points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</a:rPr>
              <a:t>Shows how many hands the file passes through for processing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</a:rPr>
              <a:t>Indicates areas where handoffs can be eliminated for speedier processing through elimination of unnecessary activities &amp; waiting time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0070C0"/>
                </a:solidFill>
              </a:rPr>
              <a:t>Number of systems used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</a:rPr>
              <a:t>Shows the number of systems and </a:t>
            </a:r>
            <a:r>
              <a:rPr lang="en-US" b="1" dirty="0" smtClean="0">
                <a:solidFill>
                  <a:srgbClr val="000000"/>
                </a:solidFill>
              </a:rPr>
              <a:t>excel sheets / registers </a:t>
            </a:r>
            <a:r>
              <a:rPr lang="en-US" b="1" dirty="0">
                <a:solidFill>
                  <a:srgbClr val="000000"/>
                </a:solidFill>
              </a:rPr>
              <a:t>where data is entered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</a:rPr>
              <a:t>Allows us to identify areas where duplicate data entry is taking place and helps eliminate un-necessary work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817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40507" y="699851"/>
            <a:ext cx="13208793" cy="100753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C00000"/>
                </a:solidFill>
              </a:rPr>
              <a:t>Template for capturing Process Complexity</a:t>
            </a:r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ph idx="1"/>
          </p:nvPr>
        </p:nvGraphicFramePr>
        <p:xfrm>
          <a:off x="240507" y="2225967"/>
          <a:ext cx="13208793" cy="5803901"/>
        </p:xfrm>
        <a:graphic>
          <a:graphicData uri="http://schemas.openxmlformats.org/drawingml/2006/table">
            <a:tbl>
              <a:tblPr/>
              <a:tblGrid>
                <a:gridCol w="8925618"/>
                <a:gridCol w="4283175"/>
              </a:tblGrid>
              <a:tr h="4725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Process Complexity Parameter</a:t>
                      </a:r>
                      <a:endParaRPr kumimoji="0" lang="en-US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137160" marT="60960" marB="6096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 Is Process Analysis</a:t>
                      </a:r>
                    </a:p>
                  </a:txBody>
                  <a:tcPr marL="137160" marR="137160" marT="60960" marB="6096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255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No. of Activities</a:t>
                      </a:r>
                      <a:endParaRPr kumimoji="0" lang="en-US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137160" marT="60960" marB="609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137160" marT="60960" marB="6096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5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Data Entry Points (DEPs)</a:t>
                      </a:r>
                    </a:p>
                  </a:txBody>
                  <a:tcPr marL="137160" marR="137160" marT="60960" marB="609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137160" marT="60960" marB="6096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02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137160" marT="60960" marB="609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25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Handoffs Points (HOPs)</a:t>
                      </a:r>
                    </a:p>
                  </a:txBody>
                  <a:tcPr marL="137160" marR="137160" marT="60960" marB="609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137160" marT="60960" marB="6096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3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137160" marT="60960" marB="609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25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Systems</a:t>
                      </a:r>
                    </a:p>
                  </a:txBody>
                  <a:tcPr marL="137160" marR="137160" marT="60960" marB="609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137160" marT="60960" marB="6096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94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137160" marT="60960" marB="609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2543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888" y="465221"/>
            <a:ext cx="13206413" cy="101065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HOT &amp; TAT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sz="quarter" idx="1"/>
          </p:nvPr>
        </p:nvSpPr>
        <p:spPr>
          <a:xfrm>
            <a:off x="242888" y="1475874"/>
            <a:ext cx="13206413" cy="7475621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70C0"/>
                </a:solidFill>
              </a:rPr>
              <a:t>HANDS ON TIME (HOT)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The time during which material or information is actually handled or action is taken on them in a process for changing its shape or form</a:t>
            </a: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70C0"/>
                </a:solidFill>
              </a:rPr>
              <a:t>Turn Around Time (TAT)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The total time taken for material or information to move across in a process from the start point to the end point</a:t>
            </a:r>
          </a:p>
          <a:p>
            <a:pPr>
              <a:lnSpc>
                <a:spcPct val="120000"/>
              </a:lnSpc>
            </a:pPr>
            <a:endParaRPr lang="en-US" sz="3400" b="1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3400" b="1" dirty="0" smtClean="0">
                <a:solidFill>
                  <a:srgbClr val="000000"/>
                </a:solidFill>
              </a:rPr>
              <a:t>TAT = HOT+ Queue time + Changeover time (if any)  + Transportation Time</a:t>
            </a:r>
          </a:p>
          <a:p>
            <a:pPr>
              <a:lnSpc>
                <a:spcPct val="120000"/>
              </a:lnSpc>
            </a:pPr>
            <a:endParaRPr lang="en-US" sz="3400" b="1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3400" b="1" dirty="0" smtClean="0">
                <a:solidFill>
                  <a:srgbClr val="000000"/>
                </a:solidFill>
              </a:rPr>
              <a:t>Time other than HOT can be focused upon for improvement</a:t>
            </a:r>
          </a:p>
          <a:p>
            <a:pPr>
              <a:lnSpc>
                <a:spcPct val="120000"/>
              </a:lnSpc>
            </a:pPr>
            <a:endParaRPr lang="en-US" sz="3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76614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0000"/>
                </a:solidFill>
              </a:rPr>
              <a:t>Example – HOT/ TAT</a:t>
            </a:r>
          </a:p>
        </p:txBody>
      </p:sp>
      <p:sp>
        <p:nvSpPr>
          <p:cNvPr id="916483" name="Rectangle 3"/>
          <p:cNvSpPr>
            <a:spLocks noChangeArrowheads="1"/>
          </p:cNvSpPr>
          <p:nvPr/>
        </p:nvSpPr>
        <p:spPr bwMode="auto">
          <a:xfrm>
            <a:off x="835820" y="2442633"/>
            <a:ext cx="2459831" cy="10519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 smtClean="0"/>
              <a:t>Document verification</a:t>
            </a:r>
            <a:endParaRPr lang="en-US" sz="2300" b="1" dirty="0"/>
          </a:p>
        </p:txBody>
      </p:sp>
      <p:sp>
        <p:nvSpPr>
          <p:cNvPr id="916484" name="Rectangle 4"/>
          <p:cNvSpPr>
            <a:spLocks noChangeArrowheads="1"/>
          </p:cNvSpPr>
          <p:nvPr/>
        </p:nvSpPr>
        <p:spPr bwMode="auto">
          <a:xfrm>
            <a:off x="4788695" y="2442633"/>
            <a:ext cx="2459831" cy="10519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Data entry</a:t>
            </a:r>
          </a:p>
        </p:txBody>
      </p:sp>
      <p:sp>
        <p:nvSpPr>
          <p:cNvPr id="916485" name="Rectangle 5"/>
          <p:cNvSpPr>
            <a:spLocks noChangeArrowheads="1"/>
          </p:cNvSpPr>
          <p:nvPr/>
        </p:nvSpPr>
        <p:spPr bwMode="auto">
          <a:xfrm>
            <a:off x="8448675" y="2442633"/>
            <a:ext cx="2459832" cy="10519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 smtClean="0">
                <a:latin typeface="+mj-lt"/>
              </a:rPr>
              <a:t>Approval</a:t>
            </a:r>
            <a:endParaRPr lang="en-US" sz="2300" b="1" dirty="0">
              <a:latin typeface="+mj-lt"/>
            </a:endParaRPr>
          </a:p>
        </p:txBody>
      </p:sp>
      <p:sp>
        <p:nvSpPr>
          <p:cNvPr id="916486" name="Rectangle 6"/>
          <p:cNvSpPr>
            <a:spLocks noChangeArrowheads="1"/>
          </p:cNvSpPr>
          <p:nvPr/>
        </p:nvSpPr>
        <p:spPr bwMode="auto">
          <a:xfrm>
            <a:off x="835820" y="3469217"/>
            <a:ext cx="2459831" cy="44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5 minutes</a:t>
            </a:r>
          </a:p>
        </p:txBody>
      </p:sp>
      <p:sp>
        <p:nvSpPr>
          <p:cNvPr id="916487" name="Rectangle 7"/>
          <p:cNvSpPr>
            <a:spLocks noChangeArrowheads="1"/>
          </p:cNvSpPr>
          <p:nvPr/>
        </p:nvSpPr>
        <p:spPr bwMode="auto">
          <a:xfrm>
            <a:off x="4788695" y="3469217"/>
            <a:ext cx="2459831" cy="44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15 minutes</a:t>
            </a:r>
          </a:p>
        </p:txBody>
      </p:sp>
      <p:sp>
        <p:nvSpPr>
          <p:cNvPr id="916488" name="Rectangle 8"/>
          <p:cNvSpPr>
            <a:spLocks noChangeArrowheads="1"/>
          </p:cNvSpPr>
          <p:nvPr/>
        </p:nvSpPr>
        <p:spPr bwMode="auto">
          <a:xfrm>
            <a:off x="8448675" y="3469217"/>
            <a:ext cx="2459832" cy="44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10 minutes</a:t>
            </a:r>
          </a:p>
        </p:txBody>
      </p:sp>
      <p:cxnSp>
        <p:nvCxnSpPr>
          <p:cNvPr id="14346" name="AutoShape 9"/>
          <p:cNvCxnSpPr>
            <a:cxnSpLocks noChangeShapeType="1"/>
          </p:cNvCxnSpPr>
          <p:nvPr/>
        </p:nvCxnSpPr>
        <p:spPr bwMode="auto">
          <a:xfrm>
            <a:off x="3295651" y="2967567"/>
            <a:ext cx="1493045" cy="211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47" name="AutoShape 10"/>
          <p:cNvCxnSpPr>
            <a:cxnSpLocks noChangeShapeType="1"/>
          </p:cNvCxnSpPr>
          <p:nvPr/>
        </p:nvCxnSpPr>
        <p:spPr bwMode="auto">
          <a:xfrm>
            <a:off x="7248525" y="2967567"/>
            <a:ext cx="1200150" cy="211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48" name="AutoShape 11"/>
          <p:cNvCxnSpPr>
            <a:cxnSpLocks noChangeShapeType="1"/>
          </p:cNvCxnSpPr>
          <p:nvPr/>
        </p:nvCxnSpPr>
        <p:spPr bwMode="auto">
          <a:xfrm>
            <a:off x="10908507" y="2964392"/>
            <a:ext cx="819150" cy="846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4349" name="Rectangle 12"/>
          <p:cNvSpPr>
            <a:spLocks noChangeArrowheads="1"/>
          </p:cNvSpPr>
          <p:nvPr/>
        </p:nvSpPr>
        <p:spPr bwMode="auto">
          <a:xfrm>
            <a:off x="800100" y="7114118"/>
            <a:ext cx="12115800" cy="136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8565" tIns="128565" rIns="130622" bIns="128565" anchor="ctr"/>
          <a:lstStyle/>
          <a:p>
            <a:pPr algn="ctr" eaLnBrk="0" hangingPunct="0"/>
            <a:r>
              <a:rPr lang="en-US" sz="2400" b="1" dirty="0">
                <a:latin typeface="Verdana" pitchFamily="34" charset="0"/>
              </a:rPr>
              <a:t>Turn </a:t>
            </a:r>
            <a:r>
              <a:rPr lang="en-US" sz="2400" b="1" dirty="0" smtClean="0">
                <a:latin typeface="Verdana" pitchFamily="34" charset="0"/>
              </a:rPr>
              <a:t>Around Time </a:t>
            </a:r>
            <a:r>
              <a:rPr lang="en-US" sz="2400" b="1" dirty="0">
                <a:latin typeface="Verdana" pitchFamily="34" charset="0"/>
              </a:rPr>
              <a:t>= 1 day &amp; 35 minutes</a:t>
            </a:r>
          </a:p>
        </p:txBody>
      </p:sp>
      <p:sp>
        <p:nvSpPr>
          <p:cNvPr id="916493" name="Rectangle 13"/>
          <p:cNvSpPr>
            <a:spLocks noChangeArrowheads="1"/>
          </p:cNvSpPr>
          <p:nvPr/>
        </p:nvSpPr>
        <p:spPr bwMode="auto">
          <a:xfrm>
            <a:off x="850108" y="5704418"/>
            <a:ext cx="2459831" cy="1051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Document verification</a:t>
            </a:r>
          </a:p>
        </p:txBody>
      </p:sp>
      <p:sp>
        <p:nvSpPr>
          <p:cNvPr id="916494" name="Rectangle 14"/>
          <p:cNvSpPr>
            <a:spLocks noChangeArrowheads="1"/>
          </p:cNvSpPr>
          <p:nvPr/>
        </p:nvSpPr>
        <p:spPr bwMode="auto">
          <a:xfrm>
            <a:off x="4802983" y="5704418"/>
            <a:ext cx="2459831" cy="1051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Data entry</a:t>
            </a:r>
          </a:p>
        </p:txBody>
      </p:sp>
      <p:sp>
        <p:nvSpPr>
          <p:cNvPr id="916495" name="Rectangle 15"/>
          <p:cNvSpPr>
            <a:spLocks noChangeArrowheads="1"/>
          </p:cNvSpPr>
          <p:nvPr/>
        </p:nvSpPr>
        <p:spPr bwMode="auto">
          <a:xfrm>
            <a:off x="8462963" y="5704418"/>
            <a:ext cx="2459832" cy="1051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 smtClean="0">
                <a:latin typeface="+mj-lt"/>
              </a:rPr>
              <a:t>Approval</a:t>
            </a:r>
            <a:endParaRPr lang="en-US" sz="2300" b="1" dirty="0">
              <a:latin typeface="+mj-lt"/>
            </a:endParaRPr>
          </a:p>
        </p:txBody>
      </p:sp>
      <p:sp>
        <p:nvSpPr>
          <p:cNvPr id="916496" name="Rectangle 16"/>
          <p:cNvSpPr>
            <a:spLocks noChangeArrowheads="1"/>
          </p:cNvSpPr>
          <p:nvPr/>
        </p:nvSpPr>
        <p:spPr bwMode="auto">
          <a:xfrm>
            <a:off x="850108" y="6731000"/>
            <a:ext cx="2459831" cy="44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5 minutes</a:t>
            </a:r>
          </a:p>
        </p:txBody>
      </p:sp>
      <p:sp>
        <p:nvSpPr>
          <p:cNvPr id="916497" name="Rectangle 17"/>
          <p:cNvSpPr>
            <a:spLocks noChangeArrowheads="1"/>
          </p:cNvSpPr>
          <p:nvPr/>
        </p:nvSpPr>
        <p:spPr bwMode="auto">
          <a:xfrm>
            <a:off x="4802983" y="6731000"/>
            <a:ext cx="2459831" cy="44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15 minutes</a:t>
            </a:r>
          </a:p>
        </p:txBody>
      </p:sp>
      <p:sp>
        <p:nvSpPr>
          <p:cNvPr id="916498" name="Rectangle 18"/>
          <p:cNvSpPr>
            <a:spLocks noChangeArrowheads="1"/>
          </p:cNvSpPr>
          <p:nvPr/>
        </p:nvSpPr>
        <p:spPr bwMode="auto">
          <a:xfrm>
            <a:off x="8462963" y="6731000"/>
            <a:ext cx="2459832" cy="44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10 minutes</a:t>
            </a:r>
          </a:p>
        </p:txBody>
      </p:sp>
      <p:cxnSp>
        <p:nvCxnSpPr>
          <p:cNvPr id="14356" name="AutoShape 19"/>
          <p:cNvCxnSpPr>
            <a:cxnSpLocks noChangeShapeType="1"/>
            <a:stCxn id="916493" idx="3"/>
            <a:endCxn id="916494" idx="1"/>
          </p:cNvCxnSpPr>
          <p:nvPr/>
        </p:nvCxnSpPr>
        <p:spPr bwMode="auto">
          <a:xfrm>
            <a:off x="3309938" y="6231467"/>
            <a:ext cx="149304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57" name="AutoShape 20"/>
          <p:cNvCxnSpPr>
            <a:cxnSpLocks noChangeShapeType="1"/>
            <a:stCxn id="916494" idx="3"/>
            <a:endCxn id="916495" idx="1"/>
          </p:cNvCxnSpPr>
          <p:nvPr/>
        </p:nvCxnSpPr>
        <p:spPr bwMode="auto">
          <a:xfrm>
            <a:off x="7262813" y="6231467"/>
            <a:ext cx="12001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58" name="AutoShape 21"/>
          <p:cNvCxnSpPr>
            <a:cxnSpLocks noChangeShapeType="1"/>
            <a:stCxn id="916495" idx="3"/>
            <a:endCxn id="916505" idx="1"/>
          </p:cNvCxnSpPr>
          <p:nvPr/>
        </p:nvCxnSpPr>
        <p:spPr bwMode="auto">
          <a:xfrm>
            <a:off x="10922795" y="6230410"/>
            <a:ext cx="881062" cy="132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916502" name="Rectangle 22"/>
          <p:cNvSpPr>
            <a:spLocks noChangeArrowheads="1"/>
          </p:cNvSpPr>
          <p:nvPr/>
        </p:nvSpPr>
        <p:spPr bwMode="auto">
          <a:xfrm>
            <a:off x="1193008" y="3818467"/>
            <a:ext cx="10072688" cy="136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HANDS ON TIME = 5 + 15 + 10 = 30 minutes</a:t>
            </a:r>
          </a:p>
        </p:txBody>
      </p:sp>
      <p:sp>
        <p:nvSpPr>
          <p:cNvPr id="916503" name="Rectangle 23"/>
          <p:cNvSpPr>
            <a:spLocks noChangeArrowheads="1"/>
          </p:cNvSpPr>
          <p:nvPr/>
        </p:nvSpPr>
        <p:spPr bwMode="auto">
          <a:xfrm>
            <a:off x="2907507" y="5689600"/>
            <a:ext cx="2459831" cy="44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5 min</a:t>
            </a:r>
          </a:p>
        </p:txBody>
      </p:sp>
      <p:sp>
        <p:nvSpPr>
          <p:cNvPr id="916504" name="Rectangle 24"/>
          <p:cNvSpPr>
            <a:spLocks noChangeArrowheads="1"/>
          </p:cNvSpPr>
          <p:nvPr/>
        </p:nvSpPr>
        <p:spPr bwMode="auto">
          <a:xfrm>
            <a:off x="6565108" y="5791200"/>
            <a:ext cx="2459831" cy="44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8565" tIns="128565" rIns="130622" bIns="128565" anchor="ctr"/>
          <a:lstStyle/>
          <a:p>
            <a:pPr algn="ctr" eaLnBrk="0" hangingPunct="0">
              <a:defRPr/>
            </a:pPr>
            <a:r>
              <a:rPr lang="en-US" sz="2300" b="1" dirty="0">
                <a:latin typeface="+mj-lt"/>
              </a:rPr>
              <a:t>1 day</a:t>
            </a:r>
          </a:p>
        </p:txBody>
      </p:sp>
      <p:sp>
        <p:nvSpPr>
          <p:cNvPr id="916505" name="Text Box 25"/>
          <p:cNvSpPr txBox="1">
            <a:spLocks noChangeArrowheads="1"/>
          </p:cNvSpPr>
          <p:nvPr/>
        </p:nvSpPr>
        <p:spPr bwMode="auto">
          <a:xfrm>
            <a:off x="11803857" y="6000752"/>
            <a:ext cx="771947" cy="48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30622" tIns="65311" rIns="130622" bIns="65311">
            <a:spAutoFit/>
          </a:bodyPr>
          <a:lstStyle/>
          <a:p>
            <a:pPr algn="ctr">
              <a:defRPr/>
            </a:pPr>
            <a:r>
              <a:rPr lang="en-US" sz="2300" b="1" dirty="0">
                <a:latin typeface="+mj-lt"/>
              </a:rPr>
              <a:t>O/P</a:t>
            </a:r>
          </a:p>
        </p:txBody>
      </p:sp>
      <p:sp>
        <p:nvSpPr>
          <p:cNvPr id="916506" name="Text Box 26"/>
          <p:cNvSpPr txBox="1">
            <a:spLocks noChangeArrowheads="1"/>
          </p:cNvSpPr>
          <p:nvPr/>
        </p:nvSpPr>
        <p:spPr bwMode="auto">
          <a:xfrm>
            <a:off x="11727657" y="2743200"/>
            <a:ext cx="1721643" cy="48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30622" tIns="65311" rIns="130622" bIns="65311">
            <a:spAutoFit/>
          </a:bodyPr>
          <a:lstStyle/>
          <a:p>
            <a:pPr algn="ctr">
              <a:defRPr/>
            </a:pPr>
            <a:r>
              <a:rPr lang="en-US" sz="2300" b="1" dirty="0">
                <a:latin typeface="+mj-lt"/>
              </a:rPr>
              <a:t>O/P</a:t>
            </a:r>
          </a:p>
        </p:txBody>
      </p:sp>
    </p:spTree>
    <p:extLst>
      <p:ext uri="{BB962C8B-B14F-4D97-AF65-F5344CB8AC3E}">
        <p14:creationId xmlns:p14="http://schemas.microsoft.com/office/powerpoint/2010/main" xmlns="" val="40571426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Why do we need to do Process Analysis?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3400" b="1" dirty="0">
                <a:solidFill>
                  <a:srgbClr val="000000"/>
                </a:solidFill>
              </a:rPr>
              <a:t>Process analysis helps us identify opportunities and areas for improvement</a:t>
            </a:r>
          </a:p>
          <a:p>
            <a:pPr>
              <a:lnSpc>
                <a:spcPct val="120000"/>
              </a:lnSpc>
            </a:pPr>
            <a:endParaRPr lang="en-US" sz="3400" b="1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3400" b="1" dirty="0">
                <a:solidFill>
                  <a:srgbClr val="000000"/>
                </a:solidFill>
              </a:rPr>
              <a:t>What constitutes process analysis?</a:t>
            </a:r>
          </a:p>
          <a:p>
            <a:pPr lvl="1">
              <a:lnSpc>
                <a:spcPct val="120000"/>
              </a:lnSpc>
            </a:pPr>
            <a:r>
              <a:rPr lang="en-US" sz="2900" b="1" dirty="0">
                <a:solidFill>
                  <a:srgbClr val="000000"/>
                </a:solidFill>
              </a:rPr>
              <a:t>Measuring process efficiency – VA/ NVA activities</a:t>
            </a:r>
          </a:p>
          <a:p>
            <a:pPr lvl="1">
              <a:lnSpc>
                <a:spcPct val="120000"/>
              </a:lnSpc>
            </a:pPr>
            <a:r>
              <a:rPr lang="en-US" sz="2900" b="1" dirty="0">
                <a:solidFill>
                  <a:srgbClr val="000000"/>
                </a:solidFill>
              </a:rPr>
              <a:t>Identifying process complexity – </a:t>
            </a:r>
            <a:r>
              <a:rPr lang="en-US" sz="2900" b="1" dirty="0" smtClean="0">
                <a:solidFill>
                  <a:srgbClr val="000000"/>
                </a:solidFill>
              </a:rPr>
              <a:t>Data Entry Points (DEPs) </a:t>
            </a:r>
            <a:r>
              <a:rPr lang="en-US" sz="2900" b="1" dirty="0">
                <a:solidFill>
                  <a:srgbClr val="000000"/>
                </a:solidFill>
              </a:rPr>
              <a:t>/ </a:t>
            </a:r>
            <a:r>
              <a:rPr lang="en-US" sz="2900" b="1" dirty="0" smtClean="0">
                <a:solidFill>
                  <a:srgbClr val="000000"/>
                </a:solidFill>
              </a:rPr>
              <a:t>Hand off Points (HOPs) </a:t>
            </a:r>
            <a:r>
              <a:rPr lang="en-US" sz="2900" b="1" dirty="0">
                <a:solidFill>
                  <a:srgbClr val="000000"/>
                </a:solidFill>
              </a:rPr>
              <a:t>etc.</a:t>
            </a:r>
          </a:p>
          <a:p>
            <a:pPr lvl="1">
              <a:lnSpc>
                <a:spcPct val="120000"/>
              </a:lnSpc>
            </a:pPr>
            <a:r>
              <a:rPr lang="en-US" sz="2900" b="1" dirty="0">
                <a:solidFill>
                  <a:srgbClr val="000000"/>
                </a:solidFill>
              </a:rPr>
              <a:t>Hands On Time (HOT) vs. Turn Around Time (TAT) analysis</a:t>
            </a:r>
          </a:p>
          <a:p>
            <a:pPr>
              <a:lnSpc>
                <a:spcPct val="120000"/>
              </a:lnSpc>
            </a:pPr>
            <a:endParaRPr lang="en-US" sz="3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2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>
                <a:solidFill>
                  <a:srgbClr val="000000"/>
                </a:solidFill>
              </a:rPr>
              <a:t>Definition of Key Metrics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857"/>
              </a:spcAft>
              <a:tabLst>
                <a:tab pos="489833" algn="l"/>
              </a:tabLst>
            </a:pPr>
            <a:r>
              <a:rPr lang="en-US" sz="3400" b="1" dirty="0">
                <a:solidFill>
                  <a:srgbClr val="000000"/>
                </a:solidFill>
              </a:rPr>
              <a:t>The key metrics (CTQs &amp; CTPs) of the process acts as indicators of how the process has improved post GPR</a:t>
            </a:r>
          </a:p>
          <a:p>
            <a:pPr>
              <a:lnSpc>
                <a:spcPct val="120000"/>
              </a:lnSpc>
              <a:spcAft>
                <a:spcPts val="857"/>
              </a:spcAft>
              <a:tabLst>
                <a:tab pos="489833" algn="l"/>
              </a:tabLst>
            </a:pPr>
            <a:r>
              <a:rPr lang="en-US" sz="3400" b="1" dirty="0">
                <a:solidFill>
                  <a:srgbClr val="000000"/>
                </a:solidFill>
              </a:rPr>
              <a:t>From the data collected on the CTQs and CTPs, the baseline metrics can be obtained</a:t>
            </a:r>
          </a:p>
          <a:p>
            <a:pPr>
              <a:lnSpc>
                <a:spcPct val="120000"/>
              </a:lnSpc>
              <a:spcAft>
                <a:spcPts val="857"/>
              </a:spcAft>
              <a:tabLst>
                <a:tab pos="489833" algn="l"/>
              </a:tabLst>
            </a:pPr>
            <a:r>
              <a:rPr lang="en-US" sz="3400" b="1" dirty="0">
                <a:solidFill>
                  <a:srgbClr val="000000"/>
                </a:solidFill>
              </a:rPr>
              <a:t>Post roll-out of GPR, these metrics can be tracked for continuous improvement using Process Quality Information Systems (PQIS)</a:t>
            </a:r>
          </a:p>
          <a:p>
            <a:pPr>
              <a:lnSpc>
                <a:spcPct val="120000"/>
              </a:lnSpc>
              <a:spcAft>
                <a:spcPts val="857"/>
              </a:spcAft>
              <a:tabLst>
                <a:tab pos="489833" algn="l"/>
              </a:tabLst>
            </a:pPr>
            <a:endParaRPr lang="en-US" sz="3400" b="1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Aft>
                <a:spcPts val="857"/>
              </a:spcAft>
              <a:tabLst>
                <a:tab pos="489833" algn="l"/>
              </a:tabLst>
            </a:pPr>
            <a:endParaRPr lang="en-US" sz="3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935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5" name="Rectangle 2"/>
          <p:cNvSpPr>
            <a:spLocks noGrp="1" noChangeArrowheads="1"/>
          </p:cNvSpPr>
          <p:nvPr>
            <p:ph type="title"/>
          </p:nvPr>
        </p:nvSpPr>
        <p:spPr>
          <a:xfrm>
            <a:off x="497305" y="288758"/>
            <a:ext cx="12711488" cy="1529459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Metrics are key indicators to the quality of the process output</a:t>
            </a:r>
          </a:p>
        </p:txBody>
      </p:sp>
      <p:sp>
        <p:nvSpPr>
          <p:cNvPr id="207876" name="Rectangle 3"/>
          <p:cNvSpPr>
            <a:spLocks noChangeArrowheads="1"/>
          </p:cNvSpPr>
          <p:nvPr/>
        </p:nvSpPr>
        <p:spPr bwMode="auto">
          <a:xfrm>
            <a:off x="1257301" y="3011214"/>
            <a:ext cx="4024313" cy="79163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128565" tIns="66854" rIns="128565" bIns="66854" anchor="ctr"/>
          <a:lstStyle/>
          <a:p>
            <a:r>
              <a:rPr lang="en-US" sz="2400" b="1" dirty="0"/>
              <a:t>Business metrics</a:t>
            </a:r>
          </a:p>
        </p:txBody>
      </p:sp>
      <p:sp>
        <p:nvSpPr>
          <p:cNvPr id="207877" name="Rectangle 4"/>
          <p:cNvSpPr>
            <a:spLocks noChangeArrowheads="1"/>
          </p:cNvSpPr>
          <p:nvPr/>
        </p:nvSpPr>
        <p:spPr bwMode="auto">
          <a:xfrm>
            <a:off x="1257301" y="4566965"/>
            <a:ext cx="4024313" cy="79163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128565" tIns="66854" rIns="128565" bIns="66854" anchor="ctr"/>
          <a:lstStyle/>
          <a:p>
            <a:r>
              <a:rPr lang="en-US" sz="2400" b="1" dirty="0"/>
              <a:t>Effectiveness metrics</a:t>
            </a:r>
          </a:p>
        </p:txBody>
      </p:sp>
      <p:sp>
        <p:nvSpPr>
          <p:cNvPr id="207878" name="Rectangle 5"/>
          <p:cNvSpPr>
            <a:spLocks noChangeArrowheads="1"/>
          </p:cNvSpPr>
          <p:nvPr/>
        </p:nvSpPr>
        <p:spPr bwMode="auto">
          <a:xfrm>
            <a:off x="1257300" y="6393647"/>
            <a:ext cx="4145757" cy="838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128565" tIns="66854" rIns="128565" bIns="66854" anchor="ctr"/>
          <a:lstStyle/>
          <a:p>
            <a:r>
              <a:rPr lang="en-US" sz="2400" b="1" dirty="0"/>
              <a:t>Efficiency metrics</a:t>
            </a:r>
          </a:p>
        </p:txBody>
      </p:sp>
      <p:sp>
        <p:nvSpPr>
          <p:cNvPr id="207879" name="AutoShape 6"/>
          <p:cNvSpPr>
            <a:spLocks noChangeArrowheads="1"/>
          </p:cNvSpPr>
          <p:nvPr/>
        </p:nvSpPr>
        <p:spPr bwMode="auto">
          <a:xfrm>
            <a:off x="6541295" y="2960413"/>
            <a:ext cx="7085058" cy="831851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128565" tIns="66854" rIns="128565" bIns="66854"/>
          <a:lstStyle/>
          <a:p>
            <a:pPr marL="326555" indent="-326555">
              <a:lnSpc>
                <a:spcPct val="110000"/>
              </a:lnSpc>
              <a:buFontTx/>
              <a:buChar char="•"/>
            </a:pPr>
            <a:r>
              <a:rPr lang="en-US" sz="2300" dirty="0">
                <a:solidFill>
                  <a:schemeClr val="bg1"/>
                </a:solidFill>
              </a:rPr>
              <a:t>No of </a:t>
            </a:r>
            <a:r>
              <a:rPr lang="en-US" sz="2300" dirty="0" smtClean="0">
                <a:solidFill>
                  <a:schemeClr val="bg1"/>
                </a:solidFill>
              </a:rPr>
              <a:t>passports issued</a:t>
            </a:r>
            <a:endParaRPr lang="en-US" sz="2300" dirty="0">
              <a:solidFill>
                <a:schemeClr val="bg1"/>
              </a:solidFill>
            </a:endParaRPr>
          </a:p>
          <a:p>
            <a:pPr marL="326555" indent="-326555">
              <a:lnSpc>
                <a:spcPct val="110000"/>
              </a:lnSpc>
              <a:buFontTx/>
              <a:buChar char="•"/>
            </a:pPr>
            <a:r>
              <a:rPr lang="en-US" sz="2300" dirty="0">
                <a:solidFill>
                  <a:schemeClr val="bg1"/>
                </a:solidFill>
              </a:rPr>
              <a:t>Growth in </a:t>
            </a:r>
            <a:r>
              <a:rPr lang="en-US" sz="2300" dirty="0" smtClean="0">
                <a:solidFill>
                  <a:schemeClr val="bg1"/>
                </a:solidFill>
              </a:rPr>
              <a:t>passport issuance</a:t>
            </a: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207880" name="AutoShape 7"/>
          <p:cNvSpPr>
            <a:spLocks noChangeArrowheads="1"/>
          </p:cNvSpPr>
          <p:nvPr/>
        </p:nvSpPr>
        <p:spPr bwMode="auto">
          <a:xfrm rot="5400000">
            <a:off x="5586678" y="2980874"/>
            <a:ext cx="613833" cy="818447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28565" tIns="66854" rIns="128565" bIns="66854" anchor="ctr">
            <a:spAutoFit/>
          </a:bodyPr>
          <a:lstStyle/>
          <a:p>
            <a:endParaRPr lang="en-US"/>
          </a:p>
        </p:txBody>
      </p:sp>
      <p:sp>
        <p:nvSpPr>
          <p:cNvPr id="207881" name="AutoShape 8"/>
          <p:cNvSpPr>
            <a:spLocks noChangeArrowheads="1"/>
          </p:cNvSpPr>
          <p:nvPr/>
        </p:nvSpPr>
        <p:spPr bwMode="auto">
          <a:xfrm>
            <a:off x="6541295" y="4530986"/>
            <a:ext cx="7035717" cy="980017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28565" tIns="66854" rIns="128565" bIns="66854"/>
          <a:lstStyle/>
          <a:p>
            <a:pPr marL="326555" indent="-326555">
              <a:lnSpc>
                <a:spcPct val="130000"/>
              </a:lnSpc>
              <a:buFontTx/>
              <a:buChar char="•"/>
            </a:pPr>
            <a:r>
              <a:rPr lang="en-US" sz="2300" dirty="0">
                <a:solidFill>
                  <a:schemeClr val="bg1"/>
                </a:solidFill>
              </a:rPr>
              <a:t>TAT </a:t>
            </a:r>
            <a:r>
              <a:rPr lang="en-US" sz="2300" dirty="0" smtClean="0">
                <a:solidFill>
                  <a:schemeClr val="bg1"/>
                </a:solidFill>
              </a:rPr>
              <a:t>for passport issuance</a:t>
            </a:r>
            <a:endParaRPr lang="en-US" sz="2300" dirty="0">
              <a:solidFill>
                <a:schemeClr val="bg1"/>
              </a:solidFill>
            </a:endParaRPr>
          </a:p>
          <a:p>
            <a:pPr marL="326555" indent="-326555">
              <a:lnSpc>
                <a:spcPct val="130000"/>
              </a:lnSpc>
              <a:buFontTx/>
              <a:buChar char="•"/>
            </a:pPr>
            <a:r>
              <a:rPr lang="en-US" sz="2300" dirty="0">
                <a:solidFill>
                  <a:schemeClr val="bg1"/>
                </a:solidFill>
              </a:rPr>
              <a:t>Number and type of </a:t>
            </a:r>
            <a:r>
              <a:rPr lang="en-US" sz="2300" dirty="0" smtClean="0">
                <a:solidFill>
                  <a:schemeClr val="bg1"/>
                </a:solidFill>
              </a:rPr>
              <a:t>citizen grievances</a:t>
            </a: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207882" name="AutoShape 9"/>
          <p:cNvSpPr>
            <a:spLocks noChangeArrowheads="1"/>
          </p:cNvSpPr>
          <p:nvPr/>
        </p:nvSpPr>
        <p:spPr bwMode="auto">
          <a:xfrm rot="5400000">
            <a:off x="5643828" y="4553558"/>
            <a:ext cx="613833" cy="818447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28565" tIns="66854" rIns="128565" bIns="66854" anchor="ctr">
            <a:spAutoFit/>
          </a:bodyPr>
          <a:lstStyle/>
          <a:p>
            <a:endParaRPr lang="en-US"/>
          </a:p>
        </p:txBody>
      </p:sp>
      <p:sp>
        <p:nvSpPr>
          <p:cNvPr id="207883" name="AutoShape 10"/>
          <p:cNvSpPr>
            <a:spLocks noChangeArrowheads="1"/>
          </p:cNvSpPr>
          <p:nvPr/>
        </p:nvSpPr>
        <p:spPr bwMode="auto">
          <a:xfrm>
            <a:off x="6541294" y="6330155"/>
            <a:ext cx="6908006" cy="999068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128565" tIns="66854" rIns="128565" bIns="66854"/>
          <a:lstStyle/>
          <a:p>
            <a:pPr marL="326555" indent="-326555">
              <a:lnSpc>
                <a:spcPct val="110000"/>
              </a:lnSpc>
              <a:buFontTx/>
              <a:buChar char="•"/>
            </a:pPr>
            <a:r>
              <a:rPr lang="en-US" sz="2300" dirty="0" smtClean="0">
                <a:solidFill>
                  <a:schemeClr val="bg1"/>
                </a:solidFill>
              </a:rPr>
              <a:t>Percentage of passports issued with errors </a:t>
            </a:r>
          </a:p>
          <a:p>
            <a:pPr marL="326555" indent="-326555">
              <a:lnSpc>
                <a:spcPct val="110000"/>
              </a:lnSpc>
              <a:buFontTx/>
              <a:buChar char="•"/>
            </a:pPr>
            <a:r>
              <a:rPr lang="en-US" sz="2300" dirty="0" smtClean="0">
                <a:solidFill>
                  <a:schemeClr val="bg1"/>
                </a:solidFill>
              </a:rPr>
              <a:t>Real </a:t>
            </a:r>
            <a:r>
              <a:rPr lang="en-US" sz="2300" dirty="0">
                <a:solidFill>
                  <a:schemeClr val="bg1"/>
                </a:solidFill>
              </a:rPr>
              <a:t>time tracking of forms</a:t>
            </a:r>
          </a:p>
        </p:txBody>
      </p:sp>
      <p:sp>
        <p:nvSpPr>
          <p:cNvPr id="207884" name="AutoShape 11"/>
          <p:cNvSpPr>
            <a:spLocks noChangeArrowheads="1"/>
          </p:cNvSpPr>
          <p:nvPr/>
        </p:nvSpPr>
        <p:spPr bwMode="auto">
          <a:xfrm rot="5400000">
            <a:off x="5720028" y="6403525"/>
            <a:ext cx="613833" cy="818447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28565" tIns="66854" rIns="128565" bIns="66854" anchor="ctr">
            <a:spAutoFit/>
          </a:bodyPr>
          <a:lstStyle/>
          <a:p>
            <a:endParaRPr lang="en-US"/>
          </a:p>
        </p:txBody>
      </p:sp>
      <p:sp>
        <p:nvSpPr>
          <p:cNvPr id="207885" name="Text Box 12"/>
          <p:cNvSpPr txBox="1">
            <a:spLocks noChangeArrowheads="1"/>
          </p:cNvSpPr>
          <p:nvPr/>
        </p:nvSpPr>
        <p:spPr bwMode="auto">
          <a:xfrm>
            <a:off x="1959770" y="2219581"/>
            <a:ext cx="1705550" cy="535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28565" tIns="66854" rIns="128565" bIns="66854">
            <a:spAutoFit/>
          </a:bodyPr>
          <a:lstStyle/>
          <a:p>
            <a:pPr algn="ctr"/>
            <a:r>
              <a:rPr lang="en-US" sz="2600" b="1" dirty="0"/>
              <a:t>Category</a:t>
            </a:r>
          </a:p>
        </p:txBody>
      </p:sp>
      <p:sp>
        <p:nvSpPr>
          <p:cNvPr id="207886" name="Text Box 13"/>
          <p:cNvSpPr txBox="1">
            <a:spLocks noChangeArrowheads="1"/>
          </p:cNvSpPr>
          <p:nvPr/>
        </p:nvSpPr>
        <p:spPr bwMode="auto">
          <a:xfrm>
            <a:off x="8093870" y="2219581"/>
            <a:ext cx="3021616" cy="535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28565" tIns="66854" rIns="128565" bIns="66854">
            <a:spAutoFit/>
          </a:bodyPr>
          <a:lstStyle/>
          <a:p>
            <a:pPr algn="ctr"/>
            <a:r>
              <a:rPr lang="en-US" sz="2600" b="1" dirty="0"/>
              <a:t>Metrics definition</a:t>
            </a:r>
          </a:p>
        </p:txBody>
      </p:sp>
    </p:spTree>
    <p:extLst>
      <p:ext uri="{BB962C8B-B14F-4D97-AF65-F5344CB8AC3E}">
        <p14:creationId xmlns:p14="http://schemas.microsoft.com/office/powerpoint/2010/main" xmlns="" val="2188528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End of Session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Classifying process activities in VA/ NVA </a:t>
            </a:r>
            <a:r>
              <a:rPr lang="en-US" sz="2800" b="1" dirty="0" smtClean="0">
                <a:solidFill>
                  <a:srgbClr val="C00000"/>
                </a:solidFill>
              </a:rPr>
              <a:t>(1 of 3)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508" y="2128059"/>
            <a:ext cx="13232606" cy="660530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3200" b="1" dirty="0">
                <a:solidFill>
                  <a:srgbClr val="0070C0"/>
                </a:solidFill>
              </a:rPr>
              <a:t>An activity is classified as Customer Value Added activity (CVA) </a:t>
            </a:r>
            <a:r>
              <a:rPr lang="en-US" sz="3200" b="1" dirty="0" smtClean="0">
                <a:solidFill>
                  <a:srgbClr val="0070C0"/>
                </a:solidFill>
              </a:rPr>
              <a:t>if</a:t>
            </a:r>
            <a:endParaRPr lang="en-US" sz="3200" b="1" dirty="0">
              <a:solidFill>
                <a:srgbClr val="0070C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The activity adds a form or feature to the end-product or service, and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The customer is willing to pay for it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The task enables a competitive advantage (reduce price, faster delivery, fewer defects)</a:t>
            </a:r>
          </a:p>
          <a:p>
            <a:pPr lvl="1">
              <a:lnSpc>
                <a:spcPct val="120000"/>
              </a:lnSpc>
            </a:pPr>
            <a:endParaRPr lang="en-US" sz="2900" dirty="0" smtClean="0">
              <a:solidFill>
                <a:srgbClr val="000000"/>
              </a:solidFill>
            </a:endParaRPr>
          </a:p>
          <a:p>
            <a:pPr marL="498904" lvl="1" indent="-498904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3400" b="1" dirty="0" smtClean="0">
                <a:solidFill>
                  <a:srgbClr val="000000"/>
                </a:solidFill>
                <a:ea typeface="+mn-ea"/>
              </a:rPr>
              <a:t>e.g.: printing of passport, issue of food grains under PDS etc  </a:t>
            </a:r>
          </a:p>
          <a:p>
            <a:pPr lvl="1">
              <a:lnSpc>
                <a:spcPct val="120000"/>
              </a:lnSpc>
            </a:pPr>
            <a:endParaRPr lang="en-US" sz="29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endParaRPr lang="en-US" sz="3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50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Classifying process activities in VA/ NVA </a:t>
            </a:r>
            <a:r>
              <a:rPr lang="en-US" sz="2800" b="1" dirty="0" smtClean="0">
                <a:solidFill>
                  <a:srgbClr val="C00000"/>
                </a:solidFill>
              </a:rPr>
              <a:t>(2 of 3)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508" y="2105891"/>
            <a:ext cx="13232606" cy="662747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3400" b="1" dirty="0">
                <a:solidFill>
                  <a:srgbClr val="0070C0"/>
                </a:solidFill>
              </a:rPr>
              <a:t>An activity is classified as Business Value Added (BVA) </a:t>
            </a:r>
            <a:r>
              <a:rPr lang="en-US" sz="3400" b="1" dirty="0" smtClean="0">
                <a:solidFill>
                  <a:srgbClr val="0070C0"/>
                </a:solidFill>
              </a:rPr>
              <a:t>if</a:t>
            </a:r>
            <a:endParaRPr lang="en-US" sz="3400" b="1" dirty="0">
              <a:solidFill>
                <a:srgbClr val="0070C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The customer may not want to pay for it but are required for some reason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The task required by law or regulation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The task reduces financial risk?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The process breaks-down if the task were removed</a:t>
            </a:r>
          </a:p>
          <a:p>
            <a:pPr marL="498904" lvl="1" indent="-498904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3400" dirty="0" smtClean="0">
              <a:solidFill>
                <a:srgbClr val="000000"/>
              </a:solidFill>
            </a:endParaRPr>
          </a:p>
          <a:p>
            <a:pPr marL="498904" lvl="1" indent="-498904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3400" b="1" dirty="0" smtClean="0">
                <a:solidFill>
                  <a:srgbClr val="000000"/>
                </a:solidFill>
              </a:rPr>
              <a:t>e.g.: quality testing, attestation / authorization of copies of documents etc</a:t>
            </a:r>
          </a:p>
          <a:p>
            <a:pPr>
              <a:lnSpc>
                <a:spcPct val="120000"/>
              </a:lnSpc>
            </a:pPr>
            <a:endParaRPr lang="en-US" sz="3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163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07" y="417094"/>
            <a:ext cx="13208793" cy="102669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Classifying process activities in VA/ NVA </a:t>
            </a:r>
            <a:r>
              <a:rPr lang="en-US" sz="2800" b="1" dirty="0" smtClean="0">
                <a:solidFill>
                  <a:srgbClr val="C00000"/>
                </a:solidFill>
              </a:rPr>
              <a:t>(3 of 3)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508" y="1202156"/>
            <a:ext cx="13232606" cy="794184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800" b="1" dirty="0">
                <a:solidFill>
                  <a:srgbClr val="0070C0"/>
                </a:solidFill>
              </a:rPr>
              <a:t>An activity that provides the process with no competitive advantage and which can be discarded without influencing the final outcome</a:t>
            </a:r>
          </a:p>
          <a:p>
            <a:pPr lvl="1">
              <a:lnSpc>
                <a:spcPct val="12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It </a:t>
            </a:r>
            <a:r>
              <a:rPr lang="en-US" b="1" dirty="0">
                <a:solidFill>
                  <a:srgbClr val="000000"/>
                </a:solidFill>
              </a:rPr>
              <a:t>includes any of the following activities – rework, multiple signatures, counting, handling, checking, inspecting, transporting, down-time, delaying, </a:t>
            </a:r>
            <a:r>
              <a:rPr lang="en-US" b="1" dirty="0" smtClean="0">
                <a:solidFill>
                  <a:srgbClr val="000000"/>
                </a:solidFill>
              </a:rPr>
              <a:t>storing</a:t>
            </a: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marL="498904" lvl="1" indent="-498904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900" dirty="0" smtClean="0">
              <a:solidFill>
                <a:srgbClr val="000000"/>
              </a:solidFill>
              <a:ea typeface="+mn-ea"/>
            </a:endParaRPr>
          </a:p>
          <a:p>
            <a:pPr marL="498904" lvl="1" indent="-498904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900" dirty="0" smtClean="0">
              <a:solidFill>
                <a:srgbClr val="000000"/>
              </a:solidFill>
              <a:ea typeface="+mn-ea"/>
            </a:endParaRPr>
          </a:p>
          <a:p>
            <a:pPr marL="498904" lvl="1" indent="-498904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900" dirty="0" smtClean="0">
              <a:solidFill>
                <a:srgbClr val="000000"/>
              </a:solidFill>
              <a:ea typeface="+mn-ea"/>
            </a:endParaRPr>
          </a:p>
          <a:p>
            <a:pPr marL="498904" lvl="1" indent="-498904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900" dirty="0" smtClean="0">
              <a:solidFill>
                <a:srgbClr val="000000"/>
              </a:solidFill>
              <a:ea typeface="+mn-ea"/>
            </a:endParaRPr>
          </a:p>
          <a:p>
            <a:pPr marL="498904" lvl="1" indent="-498904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900" dirty="0" smtClean="0">
              <a:solidFill>
                <a:srgbClr val="000000"/>
              </a:solidFill>
              <a:ea typeface="+mn-ea"/>
            </a:endParaRPr>
          </a:p>
          <a:p>
            <a:pPr marL="498904" lvl="1" indent="-498904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2900" b="1" dirty="0" smtClean="0">
                <a:solidFill>
                  <a:srgbClr val="000000"/>
                </a:solidFill>
                <a:ea typeface="+mn-ea"/>
              </a:rPr>
              <a:t>e.g.: Standing in queue to submit an application form</a:t>
            </a:r>
          </a:p>
          <a:p>
            <a:pPr lvl="1"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625537" y="4082179"/>
            <a:ext cx="12344400" cy="3379861"/>
            <a:chOff x="432" y="1911"/>
            <a:chExt cx="5184" cy="1489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432" y="1911"/>
              <a:ext cx="5088" cy="1489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4000" dirty="0">
                <a:solidFill>
                  <a:srgbClr val="336699"/>
                </a:solidFill>
                <a:latin typeface="Arial Narrow" pitchFamily="34" charset="0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1968" y="3028"/>
              <a:ext cx="3552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800" b="1" dirty="0">
                  <a:solidFill>
                    <a:srgbClr val="000000"/>
                  </a:solidFill>
                  <a:latin typeface="Arial Narrow" pitchFamily="34" charset="0"/>
                </a:rPr>
                <a:t>Getting ready to perform a task / Prepare to do work</a:t>
              </a:r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>
              <a:off x="432" y="2283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1968" y="2283"/>
              <a:ext cx="3600" cy="37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26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432" y="2656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1968" y="1911"/>
              <a:ext cx="3600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800" b="1" dirty="0">
                  <a:solidFill>
                    <a:srgbClr val="000000"/>
                  </a:solidFill>
                  <a:latin typeface="Arial Narrow" pitchFamily="34" charset="0"/>
                </a:rPr>
                <a:t>Moving people, information and/or things from one location to another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432" y="3028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1968" y="2656"/>
              <a:ext cx="3648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800" b="1" dirty="0">
                  <a:solidFill>
                    <a:srgbClr val="000000"/>
                  </a:solidFill>
                  <a:latin typeface="Arial Narrow" pitchFamily="34" charset="0"/>
                </a:rPr>
                <a:t>Ensuring a task was performed correctly / Checking / Reviewing</a:t>
              </a: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>
              <a:off x="432" y="3400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1968" y="2283"/>
              <a:ext cx="3600" cy="37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800" b="1" dirty="0">
                  <a:solidFill>
                    <a:srgbClr val="000000"/>
                  </a:solidFill>
                  <a:latin typeface="Arial Narrow" pitchFamily="34" charset="0"/>
                </a:rPr>
                <a:t>Rework; unnecessary or duplicate performance of a task </a:t>
              </a:r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1584" y="1911"/>
              <a:ext cx="0" cy="1489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488" y="3028"/>
              <a:ext cx="1096" cy="32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 b="1" dirty="0">
                  <a:solidFill>
                    <a:srgbClr val="000000"/>
                  </a:solidFill>
                  <a:latin typeface="Arial Narrow" pitchFamily="34" charset="0"/>
                </a:rPr>
                <a:t>Preparation</a:t>
              </a:r>
            </a:p>
          </p:txBody>
        </p: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1632" y="1911"/>
              <a:ext cx="336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3600" b="1" dirty="0">
                  <a:solidFill>
                    <a:srgbClr val="C00000"/>
                  </a:solidFill>
                  <a:latin typeface="Arial Narrow" pitchFamily="34" charset="0"/>
                </a:rPr>
                <a:t>T</a:t>
              </a:r>
            </a:p>
          </p:txBody>
        </p: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632" y="2283"/>
              <a:ext cx="336" cy="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3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1632" y="2283"/>
              <a:ext cx="336" cy="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3600" b="1" dirty="0">
                  <a:solidFill>
                    <a:srgbClr val="C00000"/>
                  </a:solidFill>
                  <a:latin typeface="Arial Narrow" pitchFamily="34" charset="0"/>
                </a:rPr>
                <a:t>R</a:t>
              </a: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640" y="3028"/>
              <a:ext cx="336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3600" b="1" dirty="0">
                  <a:solidFill>
                    <a:srgbClr val="C00000"/>
                  </a:solidFill>
                  <a:latin typeface="Arial Narrow" pitchFamily="34" charset="0"/>
                </a:rPr>
                <a:t>P</a:t>
              </a:r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1632" y="2656"/>
              <a:ext cx="336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3600" b="1" dirty="0">
                  <a:solidFill>
                    <a:srgbClr val="C00000"/>
                  </a:solidFill>
                  <a:latin typeface="Arial Narrow" pitchFamily="34" charset="0"/>
                </a:rPr>
                <a:t>I</a:t>
              </a:r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432" y="2283"/>
              <a:ext cx="1152" cy="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26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" name="Text Box 29"/>
            <p:cNvSpPr txBox="1">
              <a:spLocks noChangeArrowheads="1"/>
            </p:cNvSpPr>
            <p:nvPr/>
          </p:nvSpPr>
          <p:spPr bwMode="auto">
            <a:xfrm>
              <a:off x="480" y="1911"/>
              <a:ext cx="1152" cy="4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 b="1" dirty="0">
                  <a:solidFill>
                    <a:srgbClr val="000000"/>
                  </a:solidFill>
                  <a:latin typeface="Arial Narrow" pitchFamily="34" charset="0"/>
                </a:rPr>
                <a:t>Transport / Handling</a:t>
              </a:r>
              <a:r>
                <a:rPr lang="en-US" sz="2600" b="1" dirty="0">
                  <a:solidFill>
                    <a:srgbClr val="000000"/>
                  </a:solidFill>
                  <a:latin typeface="Arial Narrow" pitchFamily="34" charset="0"/>
                </a:rPr>
                <a:t>	</a:t>
              </a:r>
            </a:p>
          </p:txBody>
        </p:sp>
        <p:sp>
          <p:nvSpPr>
            <p:cNvPr id="26" name="Text Box 30"/>
            <p:cNvSpPr txBox="1">
              <a:spLocks noChangeArrowheads="1"/>
            </p:cNvSpPr>
            <p:nvPr/>
          </p:nvSpPr>
          <p:spPr bwMode="auto">
            <a:xfrm>
              <a:off x="480" y="2656"/>
              <a:ext cx="1152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 b="1" dirty="0">
                  <a:solidFill>
                    <a:srgbClr val="000000"/>
                  </a:solidFill>
                  <a:latin typeface="Arial Narrow" pitchFamily="34" charset="0"/>
                </a:rPr>
                <a:t>Inspect ion / Verification </a:t>
              </a:r>
            </a:p>
          </p:txBody>
        </p: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472" y="2283"/>
              <a:ext cx="1056" cy="28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en-GB"/>
              </a:defPPr>
              <a:lvl1pPr eaLnBrk="0" hangingPunct="0">
                <a:spcBef>
                  <a:spcPct val="50000"/>
                </a:spcBef>
                <a:buSzTx/>
                <a:buFontTx/>
                <a:buNone/>
                <a:defRPr sz="1800" b="1">
                  <a:solidFill>
                    <a:srgbClr val="000000"/>
                  </a:solidFill>
                  <a:latin typeface="Arial Narrow" pitchFamily="34" charset="0"/>
                </a:defRPr>
              </a:lvl1pPr>
            </a:lstStyle>
            <a:p>
              <a:r>
                <a:rPr lang="en-US" sz="2400" dirty="0"/>
                <a:t>Redundancy  /           Duplication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03850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title"/>
          </p:nvPr>
        </p:nvSpPr>
        <p:spPr>
          <a:xfrm>
            <a:off x="240507" y="323018"/>
            <a:ext cx="13208793" cy="100753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Process activities can be classified into VA / NVA for the purpose of reduction of NVAs</a:t>
            </a:r>
          </a:p>
        </p:txBody>
      </p:sp>
      <p:graphicFrame>
        <p:nvGraphicFramePr>
          <p:cNvPr id="16" name="Content Placeholder 3"/>
          <p:cNvGraphicFramePr>
            <a:graphicFrameLocks noGrp="1"/>
          </p:cNvGraphicFramePr>
          <p:nvPr>
            <p:ph idx="1"/>
          </p:nvPr>
        </p:nvGraphicFramePr>
        <p:xfrm>
          <a:off x="240506" y="1849133"/>
          <a:ext cx="13270707" cy="60110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3154"/>
                <a:gridCol w="2310086"/>
                <a:gridCol w="5087105"/>
                <a:gridCol w="4030362"/>
              </a:tblGrid>
              <a:tr h="82912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Symbol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Notation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Usage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Example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137160" marR="137160" marT="60960" marB="60960" anchor="ctr"/>
                </a:tc>
              </a:tr>
              <a:tr h="82912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  Activity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Changes the state of the product</a:t>
                      </a:r>
                      <a:endParaRPr lang="en-US" sz="20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Sanction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loan, Dispatch of passport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60960" marB="60960" anchor="ctr"/>
                </a:tc>
              </a:tr>
              <a:tr h="829128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Inspect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Checking </a:t>
                      </a:r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Scrutiny of file against checklist</a:t>
                      </a:r>
                    </a:p>
                  </a:txBody>
                  <a:tcPr marL="137160" marR="137160" marT="60960" marB="60960" anchor="ctr"/>
                </a:tc>
              </a:tr>
              <a:tr h="82912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Transport 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File</a:t>
                      </a:r>
                      <a:r>
                        <a:rPr lang="en-US" sz="2000" b="1" baseline="0" dirty="0"/>
                        <a:t> movement from desk to desk (within or across departments)</a:t>
                      </a:r>
                      <a:endParaRPr lang="en-US" sz="20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File sent from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Verification team to Data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Entry team </a:t>
                      </a:r>
                    </a:p>
                  </a:txBody>
                  <a:tcPr marL="137160" marR="137160" marT="60960" marB="60960" anchor="ctr"/>
                </a:tc>
              </a:tr>
              <a:tr h="82912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Storage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Data entry in Excel or</a:t>
                      </a:r>
                      <a:r>
                        <a:rPr lang="en-US" sz="2000" b="1" baseline="0" dirty="0"/>
                        <a:t> System, writing on paper</a:t>
                      </a:r>
                      <a:endParaRPr lang="en-US" sz="2000" b="1" dirty="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Data Entry of file into system</a:t>
                      </a:r>
                    </a:p>
                  </a:txBody>
                  <a:tcPr marL="137160" marR="137160" marT="60960" marB="60960" anchor="ctr"/>
                </a:tc>
              </a:tr>
              <a:tr h="82912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Delay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File waiting for processing, or user waiting for file</a:t>
                      </a:r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Files piled up on desk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 / wait for file to come from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verification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60960" marB="60960" anchor="ctr"/>
                </a:tc>
              </a:tr>
              <a:tr h="82912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Decision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Yes / No decision</a:t>
                      </a:r>
                    </a:p>
                  </a:txBody>
                  <a:tcPr marL="137160" marR="137160" marT="60960" marB="60960"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Allow deviation / is file complete as per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 checklist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60960" marB="60960" anchor="ctr"/>
                </a:tc>
              </a:tr>
            </a:tbl>
          </a:graphicData>
        </a:graphic>
      </p:graphicFrame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633413" y="7865759"/>
            <a:ext cx="12396788" cy="4858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30622" tIns="65311" rIns="130622" bIns="65311"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  <a:defRPr/>
            </a:pPr>
            <a:r>
              <a:rPr lang="en-US" sz="2300" b="1" i="1" dirty="0">
                <a:solidFill>
                  <a:srgbClr val="0070C0"/>
                </a:solidFill>
                <a:latin typeface="+mj-lt"/>
              </a:rPr>
              <a:t>Note: Not every process is Value Added;  Not all NVAs can be eliminated</a:t>
            </a:r>
          </a:p>
        </p:txBody>
      </p:sp>
      <p:sp>
        <p:nvSpPr>
          <p:cNvPr id="45107" name="Oval 3"/>
          <p:cNvSpPr>
            <a:spLocks noChangeArrowheads="1"/>
          </p:cNvSpPr>
          <p:nvPr/>
        </p:nvSpPr>
        <p:spPr bwMode="auto">
          <a:xfrm>
            <a:off x="870364" y="2859484"/>
            <a:ext cx="623888" cy="397933"/>
          </a:xfrm>
          <a:prstGeom prst="ellipse">
            <a:avLst/>
          </a:prstGeom>
          <a:solidFill>
            <a:srgbClr val="33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30622" tIns="65311" rIns="130622" bIns="6531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08" name="AutoShape 4"/>
          <p:cNvSpPr>
            <a:spLocks noChangeArrowheads="1"/>
          </p:cNvSpPr>
          <p:nvPr/>
        </p:nvSpPr>
        <p:spPr bwMode="auto">
          <a:xfrm rot="16200000" flipH="1">
            <a:off x="968392" y="4315883"/>
            <a:ext cx="425449" cy="873920"/>
          </a:xfrm>
          <a:prstGeom prst="downArrow">
            <a:avLst>
              <a:gd name="adj1" fmla="val 50000"/>
              <a:gd name="adj2" fmla="val 4564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30622" tIns="65311" rIns="130622" bIns="65311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09" name="Rectangle 5"/>
          <p:cNvSpPr>
            <a:spLocks noChangeArrowheads="1"/>
          </p:cNvSpPr>
          <p:nvPr/>
        </p:nvSpPr>
        <p:spPr bwMode="auto">
          <a:xfrm>
            <a:off x="682244" y="3729434"/>
            <a:ext cx="1000125" cy="266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622" tIns="65311" rIns="130622" bIns="6531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10" name="Freeform 6"/>
          <p:cNvSpPr>
            <a:spLocks/>
          </p:cNvSpPr>
          <p:nvPr/>
        </p:nvSpPr>
        <p:spPr bwMode="auto">
          <a:xfrm>
            <a:off x="705874" y="5305044"/>
            <a:ext cx="900113" cy="330200"/>
          </a:xfrm>
          <a:custGeom>
            <a:avLst/>
            <a:gdLst>
              <a:gd name="T0" fmla="*/ 2147483647 w 346"/>
              <a:gd name="T1" fmla="*/ 2147483647 h 179"/>
              <a:gd name="T2" fmla="*/ 2147483647 w 346"/>
              <a:gd name="T3" fmla="*/ 0 h 179"/>
              <a:gd name="T4" fmla="*/ 0 w 346"/>
              <a:gd name="T5" fmla="*/ 0 h 179"/>
              <a:gd name="T6" fmla="*/ 2147483647 w 346"/>
              <a:gd name="T7" fmla="*/ 2147483647 h 179"/>
              <a:gd name="T8" fmla="*/ 0 60000 65536"/>
              <a:gd name="T9" fmla="*/ 0 60000 65536"/>
              <a:gd name="T10" fmla="*/ 0 60000 65536"/>
              <a:gd name="T11" fmla="*/ 0 60000 65536"/>
              <a:gd name="T12" fmla="*/ 0 w 346"/>
              <a:gd name="T13" fmla="*/ 0 h 179"/>
              <a:gd name="T14" fmla="*/ 346 w 346"/>
              <a:gd name="T15" fmla="*/ 179 h 1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6" h="179">
                <a:moveTo>
                  <a:pt x="166" y="179"/>
                </a:moveTo>
                <a:lnTo>
                  <a:pt x="346" y="0"/>
                </a:lnTo>
                <a:lnTo>
                  <a:pt x="0" y="0"/>
                </a:lnTo>
                <a:lnTo>
                  <a:pt x="166" y="179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30622" tIns="65311" rIns="130622" bIns="6531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11" name="Freeform 7"/>
          <p:cNvSpPr>
            <a:spLocks/>
          </p:cNvSpPr>
          <p:nvPr/>
        </p:nvSpPr>
        <p:spPr bwMode="auto">
          <a:xfrm>
            <a:off x="782074" y="6166527"/>
            <a:ext cx="747713" cy="355600"/>
          </a:xfrm>
          <a:custGeom>
            <a:avLst/>
            <a:gdLst>
              <a:gd name="T0" fmla="*/ 2147483647 w 23"/>
              <a:gd name="T1" fmla="*/ 0 h 20"/>
              <a:gd name="T2" fmla="*/ 2147483647 w 23"/>
              <a:gd name="T3" fmla="*/ 2147483647 h 20"/>
              <a:gd name="T4" fmla="*/ 2147483647 w 23"/>
              <a:gd name="T5" fmla="*/ 2147483647 h 20"/>
              <a:gd name="T6" fmla="*/ 0 w 23"/>
              <a:gd name="T7" fmla="*/ 2147483647 h 20"/>
              <a:gd name="T8" fmla="*/ 0 w 23"/>
              <a:gd name="T9" fmla="*/ 0 h 20"/>
              <a:gd name="T10" fmla="*/ 2147483647 w 23"/>
              <a:gd name="T11" fmla="*/ 0 h 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20"/>
              <a:gd name="T20" fmla="*/ 23 w 23"/>
              <a:gd name="T21" fmla="*/ 20 h 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20">
                <a:moveTo>
                  <a:pt x="11" y="0"/>
                </a:moveTo>
                <a:cubicBezTo>
                  <a:pt x="18" y="0"/>
                  <a:pt x="23" y="4"/>
                  <a:pt x="23" y="10"/>
                </a:cubicBezTo>
                <a:cubicBezTo>
                  <a:pt x="23" y="16"/>
                  <a:pt x="18" y="20"/>
                  <a:pt x="11" y="20"/>
                </a:cubicBezTo>
                <a:lnTo>
                  <a:pt x="0" y="20"/>
                </a:lnTo>
                <a:lnTo>
                  <a:pt x="0" y="0"/>
                </a:lnTo>
                <a:lnTo>
                  <a:pt x="11" y="0"/>
                </a:lnTo>
                <a:close/>
              </a:path>
            </a:pathLst>
          </a:cu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30622" tIns="65311" rIns="130622" bIns="6531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12" name="Freeform 8"/>
          <p:cNvSpPr>
            <a:spLocks/>
          </p:cNvSpPr>
          <p:nvPr/>
        </p:nvSpPr>
        <p:spPr bwMode="auto">
          <a:xfrm>
            <a:off x="782074" y="6953927"/>
            <a:ext cx="747713" cy="514351"/>
          </a:xfrm>
          <a:custGeom>
            <a:avLst/>
            <a:gdLst>
              <a:gd name="T0" fmla="*/ 2147483647 w 316"/>
              <a:gd name="T1" fmla="*/ 0 h 213"/>
              <a:gd name="T2" fmla="*/ 0 w 316"/>
              <a:gd name="T3" fmla="*/ 2147483647 h 213"/>
              <a:gd name="T4" fmla="*/ 2147483647 w 316"/>
              <a:gd name="T5" fmla="*/ 2147483647 h 213"/>
              <a:gd name="T6" fmla="*/ 2147483647 w 316"/>
              <a:gd name="T7" fmla="*/ 2147483647 h 213"/>
              <a:gd name="T8" fmla="*/ 2147483647 w 316"/>
              <a:gd name="T9" fmla="*/ 0 h 2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6"/>
              <a:gd name="T16" fmla="*/ 0 h 213"/>
              <a:gd name="T17" fmla="*/ 316 w 316"/>
              <a:gd name="T18" fmla="*/ 213 h 2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6" h="213">
                <a:moveTo>
                  <a:pt x="151" y="0"/>
                </a:moveTo>
                <a:lnTo>
                  <a:pt x="0" y="102"/>
                </a:lnTo>
                <a:lnTo>
                  <a:pt x="151" y="213"/>
                </a:lnTo>
                <a:lnTo>
                  <a:pt x="316" y="102"/>
                </a:lnTo>
                <a:lnTo>
                  <a:pt x="151" y="0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30622" tIns="65311" rIns="130622" bIns="6531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0221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Estimating the Value Added Ratio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508" y="1818217"/>
            <a:ext cx="13232606" cy="6988899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3400" b="1" dirty="0">
                <a:solidFill>
                  <a:srgbClr val="0070C0"/>
                </a:solidFill>
              </a:rPr>
              <a:t>Customer-Value Added (CVA)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An </a:t>
            </a:r>
            <a:r>
              <a:rPr lang="en-US" sz="2900" b="1" dirty="0">
                <a:solidFill>
                  <a:srgbClr val="000000"/>
                </a:solidFill>
              </a:rPr>
              <a:t>activity required to provide what the customer is paying for.</a:t>
            </a:r>
          </a:p>
          <a:p>
            <a:pPr>
              <a:lnSpc>
                <a:spcPct val="120000"/>
              </a:lnSpc>
            </a:pPr>
            <a:r>
              <a:rPr lang="en-US" sz="3400" b="1" dirty="0">
                <a:solidFill>
                  <a:srgbClr val="0070C0"/>
                </a:solidFill>
              </a:rPr>
              <a:t>Business-Value Added (BVA)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0000"/>
                </a:solidFill>
              </a:rPr>
              <a:t>An </a:t>
            </a:r>
            <a:r>
              <a:rPr lang="en-US" sz="2900" b="1" dirty="0">
                <a:solidFill>
                  <a:srgbClr val="000000"/>
                </a:solidFill>
              </a:rPr>
              <a:t>activity required by the business to serve the customer</a:t>
            </a:r>
            <a:r>
              <a:rPr lang="en-US" sz="29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sz="3400" b="1" dirty="0">
                <a:solidFill>
                  <a:srgbClr val="000000"/>
                </a:solidFill>
              </a:rPr>
              <a:t>Value Added ratio (VAR) = Sum of Active Time Spent on Value Added Activities / Total Elapsed Time * 100</a:t>
            </a:r>
          </a:p>
          <a:p>
            <a:pPr lvl="1">
              <a:lnSpc>
                <a:spcPct val="120000"/>
              </a:lnSpc>
            </a:pPr>
            <a:r>
              <a:rPr lang="en-US" sz="2900" b="1" dirty="0" smtClean="0">
                <a:solidFill>
                  <a:srgbClr val="0070C0"/>
                </a:solidFill>
              </a:rPr>
              <a:t>Example</a:t>
            </a:r>
            <a:endParaRPr lang="en-US" sz="2900" b="1" dirty="0" smtClean="0">
              <a:solidFill>
                <a:srgbClr val="000000"/>
              </a:solidFill>
            </a:endParaRPr>
          </a:p>
          <a:p>
            <a:pPr lvl="2">
              <a:lnSpc>
                <a:spcPct val="120000"/>
              </a:lnSpc>
            </a:pPr>
            <a:r>
              <a:rPr lang="en-US" sz="2600" b="1" dirty="0" smtClean="0">
                <a:solidFill>
                  <a:srgbClr val="000000"/>
                </a:solidFill>
              </a:rPr>
              <a:t>Sum of Active Time Spent on Value Added Activities  = 1.5 hours</a:t>
            </a:r>
          </a:p>
          <a:p>
            <a:pPr lvl="2">
              <a:lnSpc>
                <a:spcPct val="120000"/>
              </a:lnSpc>
            </a:pPr>
            <a:r>
              <a:rPr lang="en-US" sz="2600" b="1" dirty="0" smtClean="0">
                <a:solidFill>
                  <a:srgbClr val="000000"/>
                </a:solidFill>
              </a:rPr>
              <a:t>Total Elapsed Time = 2 days = 48 hours</a:t>
            </a:r>
          </a:p>
          <a:p>
            <a:pPr lvl="2">
              <a:lnSpc>
                <a:spcPct val="120000"/>
              </a:lnSpc>
            </a:pPr>
            <a:r>
              <a:rPr lang="en-US" sz="2600" b="1" dirty="0" smtClean="0">
                <a:solidFill>
                  <a:srgbClr val="000000"/>
                </a:solidFill>
              </a:rPr>
              <a:t>VAR = (1.5 hours / 48 hours) x 100 = 3.1% </a:t>
            </a:r>
          </a:p>
          <a:p>
            <a:pPr>
              <a:lnSpc>
                <a:spcPct val="120000"/>
              </a:lnSpc>
            </a:pPr>
            <a:endParaRPr lang="en-US" sz="3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253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7" y="281518"/>
            <a:ext cx="11941968" cy="1007533"/>
          </a:xfrm>
        </p:spPr>
        <p:txBody>
          <a:bodyPr/>
          <a:lstStyle/>
          <a:p>
            <a:r>
              <a:rPr lang="en-GB" sz="3600" b="1" dirty="0">
                <a:solidFill>
                  <a:srgbClr val="C00000"/>
                </a:solidFill>
              </a:rPr>
              <a:t>Identifying Non-Value Add activities</a:t>
            </a:r>
          </a:p>
        </p:txBody>
      </p:sp>
      <p:sp>
        <p:nvSpPr>
          <p:cNvPr id="891908" name="Rectangle 4"/>
          <p:cNvSpPr>
            <a:spLocks noChangeArrowheads="1"/>
          </p:cNvSpPr>
          <p:nvPr/>
        </p:nvSpPr>
        <p:spPr bwMode="blackWhite">
          <a:xfrm>
            <a:off x="0" y="1600200"/>
            <a:ext cx="1851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710" tIns="0" rIns="92567" bIns="0" anchor="ctr">
            <a:spAutoFit/>
          </a:bodyPr>
          <a:lstStyle/>
          <a:p>
            <a:endParaRPr lang="en-US"/>
          </a:p>
        </p:txBody>
      </p:sp>
      <p:sp>
        <p:nvSpPr>
          <p:cNvPr id="891945" name="Rectangle 41"/>
          <p:cNvSpPr>
            <a:spLocks noChangeArrowheads="1"/>
          </p:cNvSpPr>
          <p:nvPr/>
        </p:nvSpPr>
        <p:spPr bwMode="black">
          <a:xfrm>
            <a:off x="4310063" y="1289051"/>
            <a:ext cx="8522495" cy="50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3200" b="1" dirty="0">
                <a:solidFill>
                  <a:srgbClr val="0070C0"/>
                </a:solidFill>
              </a:rPr>
              <a:t>Railways – Ticket </a:t>
            </a:r>
            <a:r>
              <a:rPr lang="en-GB" sz="3200" b="1" dirty="0" smtClean="0">
                <a:solidFill>
                  <a:srgbClr val="0070C0"/>
                </a:solidFill>
              </a:rPr>
              <a:t>booking at counter</a:t>
            </a:r>
            <a:endParaRPr lang="en-GB" sz="3200" b="1" dirty="0">
              <a:solidFill>
                <a:srgbClr val="0070C0"/>
              </a:solidFill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942975" y="1907117"/>
            <a:ext cx="11889582" cy="6783917"/>
            <a:chOff x="396" y="901"/>
            <a:chExt cx="4993" cy="3205"/>
          </a:xfrm>
        </p:grpSpPr>
        <p:sp>
          <p:nvSpPr>
            <p:cNvPr id="891907" name="Rectangle 3"/>
            <p:cNvSpPr>
              <a:spLocks noChangeArrowheads="1"/>
            </p:cNvSpPr>
            <p:nvPr/>
          </p:nvSpPr>
          <p:spPr bwMode="auto">
            <a:xfrm>
              <a:off x="576" y="3815"/>
              <a:ext cx="80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3400" b="1" dirty="0">
                  <a:solidFill>
                    <a:schemeClr val="bg1"/>
                  </a:solidFill>
                </a:rPr>
                <a:t>Before</a:t>
              </a:r>
            </a:p>
          </p:txBody>
        </p:sp>
        <p:sp>
          <p:nvSpPr>
            <p:cNvPr id="891909" name="Rectangle 5"/>
            <p:cNvSpPr>
              <a:spLocks noChangeArrowheads="1"/>
            </p:cNvSpPr>
            <p:nvPr/>
          </p:nvSpPr>
          <p:spPr bwMode="auto">
            <a:xfrm>
              <a:off x="437" y="901"/>
              <a:ext cx="4952" cy="270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9050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178" y="2564"/>
              <a:ext cx="1297" cy="1027"/>
              <a:chOff x="2520" y="4680"/>
              <a:chExt cx="2592" cy="2055"/>
            </a:xfrm>
          </p:grpSpPr>
          <p:sp>
            <p:nvSpPr>
              <p:cNvPr id="891912" name="Freeform 8"/>
              <p:cNvSpPr>
                <a:spLocks/>
              </p:cNvSpPr>
              <p:nvPr/>
            </p:nvSpPr>
            <p:spPr bwMode="auto">
              <a:xfrm>
                <a:off x="2520" y="4680"/>
                <a:ext cx="2592" cy="2055"/>
              </a:xfrm>
              <a:custGeom>
                <a:avLst/>
                <a:gdLst/>
                <a:ahLst/>
                <a:cxnLst>
                  <a:cxn ang="0">
                    <a:pos x="632" y="287"/>
                  </a:cxn>
                  <a:cxn ang="0">
                    <a:pos x="451" y="219"/>
                  </a:cxn>
                  <a:cxn ang="0">
                    <a:pos x="425" y="315"/>
                  </a:cxn>
                  <a:cxn ang="0">
                    <a:pos x="48" y="201"/>
                  </a:cxn>
                  <a:cxn ang="0">
                    <a:pos x="322" y="431"/>
                  </a:cxn>
                  <a:cxn ang="0">
                    <a:pos x="110" y="467"/>
                  </a:cxn>
                  <a:cxn ang="0">
                    <a:pos x="307" y="565"/>
                  </a:cxn>
                  <a:cxn ang="0">
                    <a:pos x="0" y="708"/>
                  </a:cxn>
                  <a:cxn ang="0">
                    <a:pos x="404" y="642"/>
                  </a:cxn>
                  <a:cxn ang="0">
                    <a:pos x="290" y="796"/>
                  </a:cxn>
                  <a:cxn ang="0">
                    <a:pos x="530" y="731"/>
                  </a:cxn>
                  <a:cxn ang="0">
                    <a:pos x="596" y="947"/>
                  </a:cxn>
                  <a:cxn ang="0">
                    <a:pos x="661" y="731"/>
                  </a:cxn>
                  <a:cxn ang="0">
                    <a:pos x="845" y="825"/>
                  </a:cxn>
                  <a:cxn ang="0">
                    <a:pos x="876" y="690"/>
                  </a:cxn>
                  <a:cxn ang="0">
                    <a:pos x="1271" y="840"/>
                  </a:cxn>
                  <a:cxn ang="0">
                    <a:pos x="943" y="586"/>
                  </a:cxn>
                  <a:cxn ang="0">
                    <a:pos x="1127" y="524"/>
                  </a:cxn>
                  <a:cxn ang="0">
                    <a:pos x="983" y="448"/>
                  </a:cxn>
                  <a:cxn ang="0">
                    <a:pos x="1181" y="286"/>
                  </a:cxn>
                  <a:cxn ang="0">
                    <a:pos x="894" y="330"/>
                  </a:cxn>
                  <a:cxn ang="0">
                    <a:pos x="889" y="216"/>
                  </a:cxn>
                  <a:cxn ang="0">
                    <a:pos x="770" y="267"/>
                  </a:cxn>
                  <a:cxn ang="0">
                    <a:pos x="717" y="0"/>
                  </a:cxn>
                  <a:cxn ang="0">
                    <a:pos x="632" y="287"/>
                  </a:cxn>
                </a:cxnLst>
                <a:rect l="0" t="0" r="r" b="b"/>
                <a:pathLst>
                  <a:path w="1272" h="948">
                    <a:moveTo>
                      <a:pt x="632" y="287"/>
                    </a:moveTo>
                    <a:lnTo>
                      <a:pt x="451" y="219"/>
                    </a:lnTo>
                    <a:lnTo>
                      <a:pt x="425" y="315"/>
                    </a:lnTo>
                    <a:lnTo>
                      <a:pt x="48" y="201"/>
                    </a:lnTo>
                    <a:lnTo>
                      <a:pt x="322" y="431"/>
                    </a:lnTo>
                    <a:lnTo>
                      <a:pt x="110" y="467"/>
                    </a:lnTo>
                    <a:lnTo>
                      <a:pt x="307" y="565"/>
                    </a:lnTo>
                    <a:lnTo>
                      <a:pt x="0" y="708"/>
                    </a:lnTo>
                    <a:lnTo>
                      <a:pt x="404" y="642"/>
                    </a:lnTo>
                    <a:lnTo>
                      <a:pt x="290" y="796"/>
                    </a:lnTo>
                    <a:lnTo>
                      <a:pt x="530" y="731"/>
                    </a:lnTo>
                    <a:lnTo>
                      <a:pt x="596" y="947"/>
                    </a:lnTo>
                    <a:lnTo>
                      <a:pt x="661" y="731"/>
                    </a:lnTo>
                    <a:lnTo>
                      <a:pt x="845" y="825"/>
                    </a:lnTo>
                    <a:lnTo>
                      <a:pt x="876" y="690"/>
                    </a:lnTo>
                    <a:lnTo>
                      <a:pt x="1271" y="840"/>
                    </a:lnTo>
                    <a:lnTo>
                      <a:pt x="943" y="586"/>
                    </a:lnTo>
                    <a:lnTo>
                      <a:pt x="1127" y="524"/>
                    </a:lnTo>
                    <a:lnTo>
                      <a:pt x="983" y="448"/>
                    </a:lnTo>
                    <a:lnTo>
                      <a:pt x="1181" y="286"/>
                    </a:lnTo>
                    <a:lnTo>
                      <a:pt x="894" y="330"/>
                    </a:lnTo>
                    <a:lnTo>
                      <a:pt x="889" y="216"/>
                    </a:lnTo>
                    <a:lnTo>
                      <a:pt x="770" y="267"/>
                    </a:lnTo>
                    <a:lnTo>
                      <a:pt x="717" y="0"/>
                    </a:lnTo>
                    <a:lnTo>
                      <a:pt x="632" y="287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>
                <a:noFill/>
                <a:round/>
                <a:headEnd/>
                <a:tailEnd/>
              </a:ln>
              <a:effectLst>
                <a:outerShdw dist="107763" dir="2700000" algn="ctr" rotWithShape="0">
                  <a:srgbClr val="B2B2B2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1913" name="Rectangle 9"/>
              <p:cNvSpPr>
                <a:spLocks noChangeArrowheads="1"/>
              </p:cNvSpPr>
              <p:nvPr/>
            </p:nvSpPr>
            <p:spPr bwMode="auto">
              <a:xfrm>
                <a:off x="3157" y="5525"/>
                <a:ext cx="12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59849" tIns="29925" rIns="59849" bIns="29925">
                <a:spAutoFit/>
              </a:bodyPr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GB" sz="2100" b="1" dirty="0">
                    <a:solidFill>
                      <a:srgbClr val="000000"/>
                    </a:solidFill>
                    <a:cs typeface="Times New Roman" pitchFamily="18" charset="0"/>
                  </a:rPr>
                  <a:t>Existing</a:t>
                </a:r>
                <a:endParaRPr lang="en-GB" sz="26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91914" name="Rectangle 10"/>
            <p:cNvSpPr>
              <a:spLocks noChangeArrowheads="1"/>
            </p:cNvSpPr>
            <p:nvPr/>
          </p:nvSpPr>
          <p:spPr bwMode="auto">
            <a:xfrm>
              <a:off x="2946" y="1048"/>
              <a:ext cx="901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5" name="Line 11"/>
            <p:cNvSpPr>
              <a:spLocks noChangeShapeType="1"/>
            </p:cNvSpPr>
            <p:nvPr/>
          </p:nvSpPr>
          <p:spPr bwMode="auto">
            <a:xfrm flipH="1">
              <a:off x="2741" y="2200"/>
              <a:ext cx="338" cy="3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6" name="Line 12"/>
            <p:cNvSpPr>
              <a:spLocks noChangeShapeType="1"/>
            </p:cNvSpPr>
            <p:nvPr/>
          </p:nvSpPr>
          <p:spPr bwMode="auto">
            <a:xfrm>
              <a:off x="4551" y="1577"/>
              <a:ext cx="2" cy="356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7" name="Rectangle 13"/>
            <p:cNvSpPr>
              <a:spLocks noChangeArrowheads="1"/>
            </p:cNvSpPr>
            <p:nvPr/>
          </p:nvSpPr>
          <p:spPr bwMode="auto">
            <a:xfrm>
              <a:off x="2952" y="2801"/>
              <a:ext cx="947" cy="625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8" name="Rectangle 14"/>
            <p:cNvSpPr>
              <a:spLocks noChangeArrowheads="1"/>
            </p:cNvSpPr>
            <p:nvPr/>
          </p:nvSpPr>
          <p:spPr bwMode="auto">
            <a:xfrm>
              <a:off x="2945" y="1937"/>
              <a:ext cx="901" cy="58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9" name="Rectangle 15"/>
            <p:cNvSpPr>
              <a:spLocks noChangeArrowheads="1"/>
            </p:cNvSpPr>
            <p:nvPr/>
          </p:nvSpPr>
          <p:spPr bwMode="auto">
            <a:xfrm>
              <a:off x="4114" y="1923"/>
              <a:ext cx="901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0" name="Freeform 16"/>
            <p:cNvSpPr>
              <a:spLocks/>
            </p:cNvSpPr>
            <p:nvPr/>
          </p:nvSpPr>
          <p:spPr bwMode="auto">
            <a:xfrm>
              <a:off x="2347" y="2177"/>
              <a:ext cx="103" cy="49"/>
            </a:xfrm>
            <a:custGeom>
              <a:avLst/>
              <a:gdLst/>
              <a:ahLst/>
              <a:cxnLst>
                <a:cxn ang="0">
                  <a:pos x="119" y="55"/>
                </a:cxn>
                <a:cxn ang="0">
                  <a:pos x="0" y="27"/>
                </a:cxn>
                <a:cxn ang="0">
                  <a:pos x="119" y="0"/>
                </a:cxn>
                <a:cxn ang="0">
                  <a:pos x="119" y="55"/>
                </a:cxn>
              </a:cxnLst>
              <a:rect l="0" t="0" r="r" b="b"/>
              <a:pathLst>
                <a:path w="120" h="56">
                  <a:moveTo>
                    <a:pt x="119" y="55"/>
                  </a:moveTo>
                  <a:lnTo>
                    <a:pt x="0" y="27"/>
                  </a:lnTo>
                  <a:lnTo>
                    <a:pt x="119" y="0"/>
                  </a:lnTo>
                  <a:lnTo>
                    <a:pt x="119" y="5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1921" name="Line 17"/>
            <p:cNvSpPr>
              <a:spLocks noChangeShapeType="1"/>
            </p:cNvSpPr>
            <p:nvPr/>
          </p:nvSpPr>
          <p:spPr bwMode="auto">
            <a:xfrm flipH="1">
              <a:off x="1661" y="2200"/>
              <a:ext cx="277" cy="3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2" name="Line 18"/>
            <p:cNvSpPr>
              <a:spLocks noChangeShapeType="1"/>
            </p:cNvSpPr>
            <p:nvPr/>
          </p:nvSpPr>
          <p:spPr bwMode="auto">
            <a:xfrm>
              <a:off x="3842" y="1365"/>
              <a:ext cx="210" cy="0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3" name="Line 19"/>
            <p:cNvSpPr>
              <a:spLocks noChangeShapeType="1"/>
            </p:cNvSpPr>
            <p:nvPr/>
          </p:nvSpPr>
          <p:spPr bwMode="auto">
            <a:xfrm>
              <a:off x="2708" y="1365"/>
              <a:ext cx="235" cy="0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4" name="Rectangle 20"/>
            <p:cNvSpPr>
              <a:spLocks noChangeArrowheads="1"/>
            </p:cNvSpPr>
            <p:nvPr/>
          </p:nvSpPr>
          <p:spPr bwMode="auto">
            <a:xfrm>
              <a:off x="1852" y="1033"/>
              <a:ext cx="900" cy="630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5" name="Rectangle 21"/>
            <p:cNvSpPr>
              <a:spLocks noChangeArrowheads="1"/>
            </p:cNvSpPr>
            <p:nvPr/>
          </p:nvSpPr>
          <p:spPr bwMode="auto">
            <a:xfrm>
              <a:off x="723" y="1933"/>
              <a:ext cx="899" cy="586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6" name="Rectangle 22"/>
            <p:cNvSpPr>
              <a:spLocks noChangeArrowheads="1"/>
            </p:cNvSpPr>
            <p:nvPr/>
          </p:nvSpPr>
          <p:spPr bwMode="auto">
            <a:xfrm>
              <a:off x="1810" y="1933"/>
              <a:ext cx="901" cy="586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7" name="Rectangle 23"/>
            <p:cNvSpPr>
              <a:spLocks noChangeArrowheads="1"/>
            </p:cNvSpPr>
            <p:nvPr/>
          </p:nvSpPr>
          <p:spPr bwMode="auto">
            <a:xfrm>
              <a:off x="1849" y="1133"/>
              <a:ext cx="903" cy="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Collection and filling of application form by customer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891928" name="Rectangle 24"/>
            <p:cNvSpPr>
              <a:spLocks noChangeArrowheads="1"/>
            </p:cNvSpPr>
            <p:nvPr/>
          </p:nvSpPr>
          <p:spPr bwMode="auto">
            <a:xfrm>
              <a:off x="4151" y="1962"/>
              <a:ext cx="852" cy="399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Confirmation of ticket details from customer by clerk</a:t>
              </a:r>
              <a:endParaRPr lang="en-GB" sz="1700" dirty="0">
                <a:solidFill>
                  <a:srgbClr val="000000"/>
                </a:solidFill>
              </a:endParaRPr>
            </a:p>
          </p:txBody>
        </p:sp>
        <p:sp>
          <p:nvSpPr>
            <p:cNvPr id="891929" name="Rectangle 25"/>
            <p:cNvSpPr>
              <a:spLocks noChangeArrowheads="1"/>
            </p:cNvSpPr>
            <p:nvPr/>
          </p:nvSpPr>
          <p:spPr bwMode="auto">
            <a:xfrm>
              <a:off x="723" y="1966"/>
              <a:ext cx="904" cy="52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Booking</a:t>
              </a:r>
              <a:r>
                <a:rPr lang="en-GB" sz="1400" dirty="0">
                  <a:solidFill>
                    <a:srgbClr val="000000"/>
                  </a:solidFill>
                  <a:cs typeface="Times New Roman" pitchFamily="18" charset="0"/>
                </a:rPr>
                <a:t> and </a:t>
              </a: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printing of ticket on government stationary by clerk</a:t>
              </a:r>
              <a:endParaRPr lang="en-GB" sz="1700" dirty="0">
                <a:solidFill>
                  <a:srgbClr val="000000"/>
                </a:solidFill>
              </a:endParaRPr>
            </a:p>
          </p:txBody>
        </p:sp>
        <p:sp>
          <p:nvSpPr>
            <p:cNvPr id="891930" name="Rectangle 26"/>
            <p:cNvSpPr>
              <a:spLocks noChangeArrowheads="1"/>
            </p:cNvSpPr>
            <p:nvPr/>
          </p:nvSpPr>
          <p:spPr bwMode="auto">
            <a:xfrm>
              <a:off x="1820" y="2017"/>
              <a:ext cx="931" cy="399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Clerk receiving payment from customer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891931" name="Rectangle 27"/>
            <p:cNvSpPr>
              <a:spLocks noChangeArrowheads="1"/>
            </p:cNvSpPr>
            <p:nvPr/>
          </p:nvSpPr>
          <p:spPr bwMode="auto">
            <a:xfrm>
              <a:off x="2952" y="2036"/>
              <a:ext cx="816" cy="37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Checking availability </a:t>
              </a:r>
              <a:endParaRPr lang="en-GB" sz="1700" dirty="0">
                <a:solidFill>
                  <a:srgbClr val="000000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of ticket by clerk</a:t>
              </a:r>
              <a:endParaRPr lang="en-GB" sz="1700" dirty="0">
                <a:solidFill>
                  <a:srgbClr val="000000"/>
                </a:solidFill>
              </a:endParaRPr>
            </a:p>
          </p:txBody>
        </p:sp>
        <p:sp>
          <p:nvSpPr>
            <p:cNvPr id="891932" name="Rectangle 28"/>
            <p:cNvSpPr>
              <a:spLocks noChangeArrowheads="1"/>
            </p:cNvSpPr>
            <p:nvPr/>
          </p:nvSpPr>
          <p:spPr bwMode="auto">
            <a:xfrm>
              <a:off x="3039" y="2864"/>
              <a:ext cx="729" cy="276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Customer plans alternate ticket</a:t>
              </a:r>
              <a:r>
                <a:rPr lang="en-GB" sz="14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endParaRPr lang="en-GB" sz="2600" dirty="0">
                <a:solidFill>
                  <a:srgbClr val="000000"/>
                </a:solidFill>
              </a:endParaRPr>
            </a:p>
          </p:txBody>
        </p:sp>
        <p:sp>
          <p:nvSpPr>
            <p:cNvPr id="891933" name="Text Box 29"/>
            <p:cNvSpPr txBox="1">
              <a:spLocks noChangeArrowheads="1"/>
            </p:cNvSpPr>
            <p:nvPr/>
          </p:nvSpPr>
          <p:spPr bwMode="auto">
            <a:xfrm>
              <a:off x="2934" y="1123"/>
              <a:ext cx="930" cy="399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436" tIns="29718" rIns="59436" bIns="29718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Waiting in queue by customer to submit form</a:t>
              </a:r>
              <a:endParaRPr lang="en-GB" sz="1700" dirty="0">
                <a:solidFill>
                  <a:srgbClr val="000000"/>
                </a:solidFill>
              </a:endParaRPr>
            </a:p>
          </p:txBody>
        </p:sp>
        <p:sp>
          <p:nvSpPr>
            <p:cNvPr id="891934" name="Rectangle 30"/>
            <p:cNvSpPr>
              <a:spLocks noChangeArrowheads="1"/>
            </p:cNvSpPr>
            <p:nvPr/>
          </p:nvSpPr>
          <p:spPr bwMode="auto">
            <a:xfrm>
              <a:off x="700" y="1048"/>
              <a:ext cx="876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lIns="59436" tIns="29718" rIns="59436" bIns="29718" anchor="ctr"/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Customer goes to</a:t>
              </a:r>
              <a:endParaRPr lang="en-GB" sz="1400" dirty="0">
                <a:solidFill>
                  <a:srgbClr val="000000"/>
                </a:solidFill>
              </a:endParaRP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Railway Ticket </a:t>
              </a:r>
              <a:endParaRPr lang="en-GB" sz="1400" dirty="0">
                <a:solidFill>
                  <a:srgbClr val="000000"/>
                </a:solidFill>
              </a:endParaRP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booking counter</a:t>
              </a:r>
              <a:endParaRPr lang="en-GB" sz="1400" dirty="0">
                <a:solidFill>
                  <a:srgbClr val="000000"/>
                </a:solidFill>
              </a:endParaRP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91935" name="Line 31"/>
            <p:cNvSpPr>
              <a:spLocks noChangeShapeType="1"/>
            </p:cNvSpPr>
            <p:nvPr/>
          </p:nvSpPr>
          <p:spPr bwMode="auto">
            <a:xfrm>
              <a:off x="1581" y="1363"/>
              <a:ext cx="271" cy="1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1936" name="Line 32"/>
            <p:cNvSpPr>
              <a:spLocks noChangeShapeType="1"/>
            </p:cNvSpPr>
            <p:nvPr/>
          </p:nvSpPr>
          <p:spPr bwMode="auto">
            <a:xfrm>
              <a:off x="3402" y="2534"/>
              <a:ext cx="2" cy="267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37" name="Text Box 33"/>
            <p:cNvSpPr txBox="1">
              <a:spLocks noChangeArrowheads="1"/>
            </p:cNvSpPr>
            <p:nvPr/>
          </p:nvSpPr>
          <p:spPr bwMode="auto">
            <a:xfrm>
              <a:off x="2741" y="2198"/>
              <a:ext cx="443" cy="28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400" dirty="0">
                  <a:solidFill>
                    <a:srgbClr val="FFCC00"/>
                  </a:solidFill>
                  <a:cs typeface="Times New Roman" pitchFamily="18" charset="0"/>
                </a:rPr>
                <a:t>Yes</a:t>
              </a:r>
              <a:endParaRPr lang="en-GB" sz="2600" dirty="0">
                <a:solidFill>
                  <a:srgbClr val="FFCC00"/>
                </a:solidFill>
              </a:endParaRPr>
            </a:p>
          </p:txBody>
        </p:sp>
        <p:sp>
          <p:nvSpPr>
            <p:cNvPr id="891938" name="Text Box 34"/>
            <p:cNvSpPr txBox="1">
              <a:spLocks noChangeArrowheads="1"/>
            </p:cNvSpPr>
            <p:nvPr/>
          </p:nvSpPr>
          <p:spPr bwMode="auto">
            <a:xfrm>
              <a:off x="4553" y="2534"/>
              <a:ext cx="360" cy="28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400" dirty="0">
                  <a:solidFill>
                    <a:srgbClr val="FFCC00"/>
                  </a:solidFill>
                  <a:cs typeface="Times New Roman" pitchFamily="18" charset="0"/>
                </a:rPr>
                <a:t>No</a:t>
              </a:r>
              <a:endParaRPr lang="en-GB" sz="2600" dirty="0">
                <a:solidFill>
                  <a:srgbClr val="FFCC00"/>
                </a:solidFill>
              </a:endParaRPr>
            </a:p>
          </p:txBody>
        </p:sp>
        <p:sp>
          <p:nvSpPr>
            <p:cNvPr id="891939" name="Line 35"/>
            <p:cNvSpPr>
              <a:spLocks noChangeShapeType="1"/>
            </p:cNvSpPr>
            <p:nvPr/>
          </p:nvSpPr>
          <p:spPr bwMode="auto">
            <a:xfrm flipH="1">
              <a:off x="4553" y="1753"/>
              <a:ext cx="675" cy="1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1940" name="Line 36"/>
            <p:cNvSpPr>
              <a:spLocks noChangeShapeType="1"/>
            </p:cNvSpPr>
            <p:nvPr/>
          </p:nvSpPr>
          <p:spPr bwMode="auto">
            <a:xfrm flipV="1">
              <a:off x="5228" y="1753"/>
              <a:ext cx="0" cy="1395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1941" name="Rectangle 37"/>
            <p:cNvSpPr>
              <a:spLocks noChangeArrowheads="1"/>
            </p:cNvSpPr>
            <p:nvPr/>
          </p:nvSpPr>
          <p:spPr bwMode="auto">
            <a:xfrm>
              <a:off x="4060" y="1049"/>
              <a:ext cx="901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42" name="Text Box 38"/>
            <p:cNvSpPr txBox="1">
              <a:spLocks noChangeArrowheads="1"/>
            </p:cNvSpPr>
            <p:nvPr/>
          </p:nvSpPr>
          <p:spPr bwMode="auto">
            <a:xfrm>
              <a:off x="4048" y="1124"/>
              <a:ext cx="930" cy="52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436" tIns="29718" rIns="59436" bIns="29718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700" dirty="0">
                  <a:solidFill>
                    <a:srgbClr val="000000"/>
                  </a:solidFill>
                  <a:cs typeface="Times New Roman" pitchFamily="18" charset="0"/>
                </a:rPr>
                <a:t>Submission of filled application form to clerk at booking counter</a:t>
              </a:r>
              <a:endParaRPr lang="en-GB" sz="1700" dirty="0">
                <a:solidFill>
                  <a:srgbClr val="000000"/>
                </a:solidFill>
              </a:endParaRPr>
            </a:p>
          </p:txBody>
        </p:sp>
        <p:sp>
          <p:nvSpPr>
            <p:cNvPr id="891943" name="Line 39"/>
            <p:cNvSpPr>
              <a:spLocks noChangeShapeType="1"/>
            </p:cNvSpPr>
            <p:nvPr/>
          </p:nvSpPr>
          <p:spPr bwMode="auto">
            <a:xfrm flipH="1">
              <a:off x="3864" y="2218"/>
              <a:ext cx="263" cy="3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44" name="Line 40"/>
            <p:cNvSpPr>
              <a:spLocks noChangeShapeType="1"/>
            </p:cNvSpPr>
            <p:nvPr/>
          </p:nvSpPr>
          <p:spPr bwMode="blackWhite">
            <a:xfrm flipH="1">
              <a:off x="3864" y="3148"/>
              <a:ext cx="1364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 wrap="none" lIns="63500" tIns="0" rIns="64800" bIns="0"/>
            <a:lstStyle/>
            <a:p>
              <a:endParaRPr lang="en-US"/>
            </a:p>
          </p:txBody>
        </p:sp>
        <p:sp>
          <p:nvSpPr>
            <p:cNvPr id="891946" name="Text Box 42"/>
            <p:cNvSpPr txBox="1">
              <a:spLocks noChangeArrowheads="1"/>
            </p:cNvSpPr>
            <p:nvPr/>
          </p:nvSpPr>
          <p:spPr bwMode="blackWhite">
            <a:xfrm>
              <a:off x="396" y="3685"/>
              <a:ext cx="4157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0" rIns="6480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GB" sz="2600" b="1" dirty="0">
                  <a:solidFill>
                    <a:srgbClr val="00B050"/>
                  </a:solidFill>
                </a:rPr>
                <a:t>Average time taken to book a ticket: 2 to 3 hours</a:t>
              </a:r>
            </a:p>
          </p:txBody>
        </p:sp>
      </p:grpSp>
      <p:sp>
        <p:nvSpPr>
          <p:cNvPr id="891947" name="Line 43"/>
          <p:cNvSpPr>
            <a:spLocks noChangeShapeType="1"/>
          </p:cNvSpPr>
          <p:nvPr/>
        </p:nvSpPr>
        <p:spPr bwMode="auto">
          <a:xfrm flipV="1">
            <a:off x="1371600" y="2186517"/>
            <a:ext cx="2583657" cy="126788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  <p:sp>
        <p:nvSpPr>
          <p:cNvPr id="891949" name="Line 45"/>
          <p:cNvSpPr>
            <a:spLocks noChangeShapeType="1"/>
          </p:cNvSpPr>
          <p:nvPr/>
        </p:nvSpPr>
        <p:spPr bwMode="auto">
          <a:xfrm>
            <a:off x="1533525" y="2135717"/>
            <a:ext cx="2421732" cy="138641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  <p:sp>
        <p:nvSpPr>
          <p:cNvPr id="891950" name="Line 46"/>
          <p:cNvSpPr>
            <a:spLocks noChangeShapeType="1"/>
          </p:cNvSpPr>
          <p:nvPr/>
        </p:nvSpPr>
        <p:spPr bwMode="auto">
          <a:xfrm>
            <a:off x="6936583" y="2254251"/>
            <a:ext cx="2421731" cy="138641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  <p:sp>
        <p:nvSpPr>
          <p:cNvPr id="891951" name="Line 47"/>
          <p:cNvSpPr>
            <a:spLocks noChangeShapeType="1"/>
          </p:cNvSpPr>
          <p:nvPr/>
        </p:nvSpPr>
        <p:spPr bwMode="auto">
          <a:xfrm flipV="1">
            <a:off x="6812758" y="2254251"/>
            <a:ext cx="2583656" cy="126788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  <p:sp>
        <p:nvSpPr>
          <p:cNvPr id="891952" name="Line 48"/>
          <p:cNvSpPr>
            <a:spLocks noChangeShapeType="1"/>
          </p:cNvSpPr>
          <p:nvPr/>
        </p:nvSpPr>
        <p:spPr bwMode="auto">
          <a:xfrm>
            <a:off x="9739313" y="4102101"/>
            <a:ext cx="2421732" cy="138641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  <p:sp>
        <p:nvSpPr>
          <p:cNvPr id="891953" name="Line 49"/>
          <p:cNvSpPr>
            <a:spLocks noChangeShapeType="1"/>
          </p:cNvSpPr>
          <p:nvPr/>
        </p:nvSpPr>
        <p:spPr bwMode="auto">
          <a:xfrm flipV="1">
            <a:off x="9615488" y="4102101"/>
            <a:ext cx="2583657" cy="126788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  <p:sp>
        <p:nvSpPr>
          <p:cNvPr id="891954" name="Line 50"/>
          <p:cNvSpPr>
            <a:spLocks noChangeShapeType="1"/>
          </p:cNvSpPr>
          <p:nvPr/>
        </p:nvSpPr>
        <p:spPr bwMode="auto">
          <a:xfrm>
            <a:off x="4291013" y="4169834"/>
            <a:ext cx="2421732" cy="138641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  <p:sp>
        <p:nvSpPr>
          <p:cNvPr id="891955" name="Line 51"/>
          <p:cNvSpPr>
            <a:spLocks noChangeShapeType="1"/>
          </p:cNvSpPr>
          <p:nvPr/>
        </p:nvSpPr>
        <p:spPr bwMode="auto">
          <a:xfrm flipV="1">
            <a:off x="4167188" y="4169834"/>
            <a:ext cx="2583657" cy="126788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  <p:sp>
        <p:nvSpPr>
          <p:cNvPr id="891958" name="Line 54"/>
          <p:cNvSpPr>
            <a:spLocks noChangeShapeType="1"/>
          </p:cNvSpPr>
          <p:nvPr/>
        </p:nvSpPr>
        <p:spPr bwMode="auto">
          <a:xfrm>
            <a:off x="1645445" y="4087284"/>
            <a:ext cx="2421731" cy="138641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  <p:sp>
        <p:nvSpPr>
          <p:cNvPr id="891959" name="Line 55"/>
          <p:cNvSpPr>
            <a:spLocks noChangeShapeType="1"/>
          </p:cNvSpPr>
          <p:nvPr/>
        </p:nvSpPr>
        <p:spPr bwMode="auto">
          <a:xfrm flipV="1">
            <a:off x="1521620" y="4087284"/>
            <a:ext cx="2583656" cy="126788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130622" bIns="65311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548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91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89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891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91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891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91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891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891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891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891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947" grpId="0" animBg="1"/>
      <p:bldP spid="891949" grpId="0" animBg="1"/>
      <p:bldP spid="891950" grpId="0" animBg="1"/>
      <p:bldP spid="891951" grpId="0" animBg="1"/>
      <p:bldP spid="891952" grpId="0" animBg="1"/>
      <p:bldP spid="891953" grpId="0" animBg="1"/>
      <p:bldP spid="891954" grpId="0" animBg="1"/>
      <p:bldP spid="891955" grpId="0" animBg="1"/>
      <p:bldP spid="891958" grpId="0" animBg="1"/>
      <p:bldP spid="8919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071" name="Rectangle 87"/>
          <p:cNvSpPr>
            <a:spLocks noGrp="1" noChangeArrowheads="1"/>
          </p:cNvSpPr>
          <p:nvPr>
            <p:ph type="title"/>
          </p:nvPr>
        </p:nvSpPr>
        <p:spPr>
          <a:xfrm>
            <a:off x="240507" y="306918"/>
            <a:ext cx="13208793" cy="1007533"/>
          </a:xfrm>
        </p:spPr>
        <p:txBody>
          <a:bodyPr/>
          <a:lstStyle/>
          <a:p>
            <a:r>
              <a:rPr lang="en-GB" sz="3600" b="1" dirty="0">
                <a:solidFill>
                  <a:srgbClr val="C00000"/>
                </a:solidFill>
              </a:rPr>
              <a:t>Railways Ticket booking – Non-Value Added activities</a:t>
            </a:r>
          </a:p>
        </p:txBody>
      </p:sp>
      <p:graphicFrame>
        <p:nvGraphicFramePr>
          <p:cNvPr id="810075" name="Object 91"/>
          <p:cNvGraphicFramePr>
            <a:graphicFrameLocks noGrp="1" noChangeAspect="1"/>
          </p:cNvGraphicFramePr>
          <p:nvPr>
            <p:ph sz="half" idx="1"/>
          </p:nvPr>
        </p:nvGraphicFramePr>
        <p:xfrm>
          <a:off x="1069975" y="2819400"/>
          <a:ext cx="11741150" cy="2317750"/>
        </p:xfrm>
        <a:graphic>
          <a:graphicData uri="http://schemas.openxmlformats.org/presentationml/2006/ole">
            <p:oleObj spid="_x0000_s1027" name="Visio" r:id="rId4" imgW="6739128" imgH="1330833" progId="">
              <p:embed/>
            </p:oleObj>
          </a:graphicData>
        </a:graphic>
      </p:graphicFrame>
      <p:sp>
        <p:nvSpPr>
          <p:cNvPr id="810094" name="Rectangle 110"/>
          <p:cNvSpPr>
            <a:spLocks noChangeArrowheads="1"/>
          </p:cNvSpPr>
          <p:nvPr/>
        </p:nvSpPr>
        <p:spPr bwMode="auto">
          <a:xfrm>
            <a:off x="164307" y="1568451"/>
            <a:ext cx="13380243" cy="528954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130622" bIns="65311" anchor="ctr"/>
          <a:lstStyle/>
          <a:p>
            <a:endParaRPr lang="en-US"/>
          </a:p>
        </p:txBody>
      </p:sp>
      <p:sp>
        <p:nvSpPr>
          <p:cNvPr id="810064" name="Text Box 80"/>
          <p:cNvSpPr txBox="1">
            <a:spLocks noChangeArrowheads="1"/>
          </p:cNvSpPr>
          <p:nvPr/>
        </p:nvSpPr>
        <p:spPr bwMode="blackWhite">
          <a:xfrm>
            <a:off x="5098257" y="1826685"/>
            <a:ext cx="36647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710" tIns="0" rIns="92567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 b="1" dirty="0">
                <a:solidFill>
                  <a:srgbClr val="000000"/>
                </a:solidFill>
              </a:rPr>
              <a:t>Value-added activities</a:t>
            </a:r>
          </a:p>
        </p:txBody>
      </p:sp>
      <p:sp>
        <p:nvSpPr>
          <p:cNvPr id="810065" name="Text Box 81"/>
          <p:cNvSpPr txBox="1">
            <a:spLocks noChangeArrowheads="1"/>
          </p:cNvSpPr>
          <p:nvPr/>
        </p:nvSpPr>
        <p:spPr bwMode="blackWhite">
          <a:xfrm>
            <a:off x="4895851" y="6294967"/>
            <a:ext cx="40826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710" tIns="0" rIns="92567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 b="1" dirty="0">
                <a:solidFill>
                  <a:srgbClr val="000000"/>
                </a:solidFill>
              </a:rPr>
              <a:t>Non Value-added activities</a:t>
            </a:r>
          </a:p>
        </p:txBody>
      </p:sp>
      <p:sp>
        <p:nvSpPr>
          <p:cNvPr id="810066" name="Text Box 82"/>
          <p:cNvSpPr txBox="1">
            <a:spLocks noChangeArrowheads="1"/>
          </p:cNvSpPr>
          <p:nvPr/>
        </p:nvSpPr>
        <p:spPr bwMode="blackWhite">
          <a:xfrm>
            <a:off x="1069183" y="5249334"/>
            <a:ext cx="4511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710" tIns="0" rIns="92567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3400" dirty="0"/>
              <a:t>T</a:t>
            </a:r>
          </a:p>
        </p:txBody>
      </p:sp>
      <p:sp>
        <p:nvSpPr>
          <p:cNvPr id="810067" name="Text Box 83"/>
          <p:cNvSpPr txBox="1">
            <a:spLocks noChangeArrowheads="1"/>
          </p:cNvSpPr>
          <p:nvPr/>
        </p:nvSpPr>
        <p:spPr bwMode="blackWhite">
          <a:xfrm>
            <a:off x="2102645" y="5251452"/>
            <a:ext cx="4752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710" tIns="0" rIns="92567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3400" dirty="0"/>
              <a:t>P</a:t>
            </a:r>
          </a:p>
        </p:txBody>
      </p:sp>
      <p:sp>
        <p:nvSpPr>
          <p:cNvPr id="810068" name="Text Box 84"/>
          <p:cNvSpPr txBox="1">
            <a:spLocks noChangeArrowheads="1"/>
          </p:cNvSpPr>
          <p:nvPr/>
        </p:nvSpPr>
        <p:spPr bwMode="blackWhite">
          <a:xfrm>
            <a:off x="4248150" y="5230285"/>
            <a:ext cx="4752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710" tIns="0" rIns="92567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3400" dirty="0"/>
              <a:t>P</a:t>
            </a:r>
          </a:p>
        </p:txBody>
      </p:sp>
      <p:sp>
        <p:nvSpPr>
          <p:cNvPr id="810069" name="Text Box 85"/>
          <p:cNvSpPr txBox="1">
            <a:spLocks noChangeArrowheads="1"/>
          </p:cNvSpPr>
          <p:nvPr/>
        </p:nvSpPr>
        <p:spPr bwMode="blackWhite">
          <a:xfrm>
            <a:off x="6536533" y="5215468"/>
            <a:ext cx="4752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710" tIns="0" rIns="92567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3400" dirty="0"/>
              <a:t>P</a:t>
            </a:r>
          </a:p>
        </p:txBody>
      </p:sp>
      <p:sp>
        <p:nvSpPr>
          <p:cNvPr id="810074" name="Text Box 90"/>
          <p:cNvSpPr txBox="1">
            <a:spLocks noChangeArrowheads="1"/>
          </p:cNvSpPr>
          <p:nvPr/>
        </p:nvSpPr>
        <p:spPr bwMode="blackWhite">
          <a:xfrm>
            <a:off x="10815638" y="5251452"/>
            <a:ext cx="3068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710" tIns="0" rIns="92567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3400" dirty="0"/>
              <a:t>I</a:t>
            </a:r>
          </a:p>
        </p:txBody>
      </p:sp>
      <p:sp>
        <p:nvSpPr>
          <p:cNvPr id="810078" name="Text Box 94"/>
          <p:cNvSpPr txBox="1">
            <a:spLocks noChangeArrowheads="1"/>
          </p:cNvSpPr>
          <p:nvPr/>
        </p:nvSpPr>
        <p:spPr bwMode="auto">
          <a:xfrm>
            <a:off x="1066801" y="6045201"/>
            <a:ext cx="138113" cy="5891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130622" bIns="65311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en-US" sz="3400" dirty="0"/>
          </a:p>
        </p:txBody>
      </p:sp>
      <p:sp>
        <p:nvSpPr>
          <p:cNvPr id="810079" name="Text Box 95"/>
          <p:cNvSpPr txBox="1">
            <a:spLocks noChangeArrowheads="1"/>
          </p:cNvSpPr>
          <p:nvPr/>
        </p:nvSpPr>
        <p:spPr bwMode="auto">
          <a:xfrm>
            <a:off x="3321845" y="2413001"/>
            <a:ext cx="317846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2</a:t>
            </a:r>
          </a:p>
        </p:txBody>
      </p:sp>
      <p:sp>
        <p:nvSpPr>
          <p:cNvPr id="810080" name="Text Box 96"/>
          <p:cNvSpPr txBox="1">
            <a:spLocks noChangeArrowheads="1"/>
          </p:cNvSpPr>
          <p:nvPr/>
        </p:nvSpPr>
        <p:spPr bwMode="auto">
          <a:xfrm>
            <a:off x="5495926" y="2415118"/>
            <a:ext cx="317846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2</a:t>
            </a:r>
          </a:p>
        </p:txBody>
      </p:sp>
      <p:sp>
        <p:nvSpPr>
          <p:cNvPr id="810081" name="Text Box 97"/>
          <p:cNvSpPr txBox="1">
            <a:spLocks noChangeArrowheads="1"/>
          </p:cNvSpPr>
          <p:nvPr/>
        </p:nvSpPr>
        <p:spPr bwMode="auto">
          <a:xfrm>
            <a:off x="7629526" y="2415118"/>
            <a:ext cx="317846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2</a:t>
            </a:r>
          </a:p>
        </p:txBody>
      </p:sp>
      <p:sp>
        <p:nvSpPr>
          <p:cNvPr id="810082" name="Text Box 98"/>
          <p:cNvSpPr txBox="1">
            <a:spLocks noChangeArrowheads="1"/>
          </p:cNvSpPr>
          <p:nvPr/>
        </p:nvSpPr>
        <p:spPr bwMode="auto">
          <a:xfrm>
            <a:off x="8772526" y="2415118"/>
            <a:ext cx="317846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5</a:t>
            </a:r>
          </a:p>
        </p:txBody>
      </p:sp>
      <p:sp>
        <p:nvSpPr>
          <p:cNvPr id="810083" name="Text Box 99"/>
          <p:cNvSpPr txBox="1">
            <a:spLocks noChangeArrowheads="1"/>
          </p:cNvSpPr>
          <p:nvPr/>
        </p:nvSpPr>
        <p:spPr bwMode="auto">
          <a:xfrm>
            <a:off x="9841708" y="2417234"/>
            <a:ext cx="317846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2</a:t>
            </a:r>
          </a:p>
        </p:txBody>
      </p:sp>
      <p:sp>
        <p:nvSpPr>
          <p:cNvPr id="810084" name="Text Box 100"/>
          <p:cNvSpPr txBox="1">
            <a:spLocks noChangeArrowheads="1"/>
          </p:cNvSpPr>
          <p:nvPr/>
        </p:nvSpPr>
        <p:spPr bwMode="auto">
          <a:xfrm>
            <a:off x="11939588" y="2402418"/>
            <a:ext cx="317846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2</a:t>
            </a:r>
          </a:p>
        </p:txBody>
      </p:sp>
      <p:sp>
        <p:nvSpPr>
          <p:cNvPr id="810085" name="Text Box 101"/>
          <p:cNvSpPr txBox="1">
            <a:spLocks noChangeArrowheads="1"/>
          </p:cNvSpPr>
          <p:nvPr/>
        </p:nvSpPr>
        <p:spPr bwMode="auto">
          <a:xfrm>
            <a:off x="1057276" y="5750985"/>
            <a:ext cx="503794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60</a:t>
            </a:r>
          </a:p>
        </p:txBody>
      </p:sp>
      <p:sp>
        <p:nvSpPr>
          <p:cNvPr id="810086" name="Text Box 102"/>
          <p:cNvSpPr txBox="1">
            <a:spLocks noChangeArrowheads="1"/>
          </p:cNvSpPr>
          <p:nvPr/>
        </p:nvSpPr>
        <p:spPr bwMode="auto">
          <a:xfrm>
            <a:off x="2145508" y="5753101"/>
            <a:ext cx="317846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5</a:t>
            </a:r>
          </a:p>
        </p:txBody>
      </p:sp>
      <p:sp>
        <p:nvSpPr>
          <p:cNvPr id="810087" name="Text Box 103"/>
          <p:cNvSpPr txBox="1">
            <a:spLocks noChangeArrowheads="1"/>
          </p:cNvSpPr>
          <p:nvPr/>
        </p:nvSpPr>
        <p:spPr bwMode="auto">
          <a:xfrm>
            <a:off x="4241008" y="5753101"/>
            <a:ext cx="503794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30</a:t>
            </a:r>
          </a:p>
        </p:txBody>
      </p:sp>
      <p:sp>
        <p:nvSpPr>
          <p:cNvPr id="810088" name="Text Box 104"/>
          <p:cNvSpPr txBox="1">
            <a:spLocks noChangeArrowheads="1"/>
          </p:cNvSpPr>
          <p:nvPr/>
        </p:nvSpPr>
        <p:spPr bwMode="auto">
          <a:xfrm>
            <a:off x="6603208" y="5753101"/>
            <a:ext cx="317846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5</a:t>
            </a:r>
          </a:p>
        </p:txBody>
      </p:sp>
      <p:sp>
        <p:nvSpPr>
          <p:cNvPr id="810089" name="Text Box 105"/>
          <p:cNvSpPr txBox="1">
            <a:spLocks noChangeArrowheads="1"/>
          </p:cNvSpPr>
          <p:nvPr/>
        </p:nvSpPr>
        <p:spPr bwMode="auto">
          <a:xfrm>
            <a:off x="10872788" y="5755218"/>
            <a:ext cx="317846" cy="466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/>
              <a:t>2</a:t>
            </a:r>
          </a:p>
        </p:txBody>
      </p:sp>
      <p:sp>
        <p:nvSpPr>
          <p:cNvPr id="810090" name="Text Box 106"/>
          <p:cNvSpPr txBox="1">
            <a:spLocks noChangeArrowheads="1"/>
          </p:cNvSpPr>
          <p:nvPr/>
        </p:nvSpPr>
        <p:spPr bwMode="auto">
          <a:xfrm>
            <a:off x="219075" y="5770033"/>
            <a:ext cx="1055227" cy="804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400" b="1" dirty="0"/>
              <a:t>Time</a:t>
            </a:r>
          </a:p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400" b="1" dirty="0"/>
              <a:t>(</a:t>
            </a:r>
            <a:r>
              <a:rPr lang="en-GB" sz="2400" b="1" dirty="0" err="1"/>
              <a:t>mins</a:t>
            </a:r>
            <a:r>
              <a:rPr lang="en-GB" sz="2400" b="1" dirty="0"/>
              <a:t>)</a:t>
            </a:r>
          </a:p>
        </p:txBody>
      </p:sp>
      <p:sp>
        <p:nvSpPr>
          <p:cNvPr id="810091" name="Text Box 107"/>
          <p:cNvSpPr txBox="1">
            <a:spLocks noChangeArrowheads="1"/>
          </p:cNvSpPr>
          <p:nvPr/>
        </p:nvSpPr>
        <p:spPr bwMode="auto">
          <a:xfrm>
            <a:off x="219075" y="2470152"/>
            <a:ext cx="1055227" cy="804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130622" bIns="65311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400" b="1" dirty="0"/>
              <a:t>Time</a:t>
            </a:r>
          </a:p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400" b="1" dirty="0"/>
              <a:t>(</a:t>
            </a:r>
            <a:r>
              <a:rPr lang="en-GB" sz="2400" b="1" dirty="0" err="1"/>
              <a:t>mins</a:t>
            </a:r>
            <a:r>
              <a:rPr lang="en-GB" sz="2400" b="1" dirty="0"/>
              <a:t>)</a:t>
            </a:r>
          </a:p>
        </p:txBody>
      </p:sp>
      <p:sp>
        <p:nvSpPr>
          <p:cNvPr id="810092" name="Text Box 108"/>
          <p:cNvSpPr txBox="1">
            <a:spLocks noChangeArrowheads="1"/>
          </p:cNvSpPr>
          <p:nvPr/>
        </p:nvSpPr>
        <p:spPr bwMode="auto">
          <a:xfrm>
            <a:off x="10170320" y="6593417"/>
            <a:ext cx="2097881" cy="5891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130622" bIns="65311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en-US" sz="3400" dirty="0"/>
          </a:p>
        </p:txBody>
      </p:sp>
      <p:sp>
        <p:nvSpPr>
          <p:cNvPr id="810093" name="Text Box 109"/>
          <p:cNvSpPr txBox="1">
            <a:spLocks noChangeArrowheads="1"/>
          </p:cNvSpPr>
          <p:nvPr/>
        </p:nvSpPr>
        <p:spPr bwMode="auto">
          <a:xfrm>
            <a:off x="9401695" y="6593416"/>
            <a:ext cx="4142858" cy="2171140"/>
          </a:xfrm>
          <a:prstGeom prst="rect">
            <a:avLst/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tIns="0" rIns="130622" bIns="65311">
            <a:spAutoFit/>
          </a:bodyPr>
          <a:lstStyle/>
          <a:p>
            <a:pPr algn="l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GB" sz="2600" dirty="0">
                <a:solidFill>
                  <a:schemeClr val="tx1"/>
                </a:solidFill>
              </a:rPr>
              <a:t> </a:t>
            </a:r>
            <a:r>
              <a:rPr lang="en-GB" sz="2800" b="1" dirty="0">
                <a:solidFill>
                  <a:schemeClr val="tx1"/>
                </a:solidFill>
              </a:rPr>
              <a:t>T –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2400" b="1" dirty="0" smtClean="0">
                <a:solidFill>
                  <a:schemeClr val="tx1"/>
                </a:solidFill>
              </a:rPr>
              <a:t>Transport / Handling</a:t>
            </a:r>
            <a:endParaRPr lang="en-GB" sz="2400" b="1" dirty="0">
              <a:solidFill>
                <a:schemeClr val="tx1"/>
              </a:solidFill>
            </a:endParaRPr>
          </a:p>
          <a:p>
            <a:pPr algn="l"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GB" sz="2800" b="1" dirty="0">
                <a:solidFill>
                  <a:schemeClr val="tx1"/>
                </a:solidFill>
              </a:rPr>
              <a:t> P –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2400" b="1" dirty="0">
                <a:solidFill>
                  <a:schemeClr val="tx1"/>
                </a:solidFill>
              </a:rPr>
              <a:t>Preparation</a:t>
            </a:r>
          </a:p>
          <a:p>
            <a:pPr algn="l"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GB" sz="2800" b="1" dirty="0">
                <a:solidFill>
                  <a:schemeClr val="tx1"/>
                </a:solidFill>
              </a:rPr>
              <a:t> I –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2400" b="1" dirty="0">
                <a:solidFill>
                  <a:schemeClr val="tx1"/>
                </a:solidFill>
              </a:rPr>
              <a:t>Inspection </a:t>
            </a:r>
          </a:p>
        </p:txBody>
      </p:sp>
      <p:sp>
        <p:nvSpPr>
          <p:cNvPr id="810096" name="Text Box 112"/>
          <p:cNvSpPr txBox="1">
            <a:spLocks noChangeArrowheads="1"/>
          </p:cNvSpPr>
          <p:nvPr/>
        </p:nvSpPr>
        <p:spPr bwMode="blackWhite">
          <a:xfrm>
            <a:off x="335757" y="7408333"/>
            <a:ext cx="7908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710" tIns="0" rIns="92567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600" b="1" dirty="0">
                <a:solidFill>
                  <a:srgbClr val="00B050"/>
                </a:solidFill>
              </a:rPr>
              <a:t>Average time taken to book a ticket: 120 minutes</a:t>
            </a:r>
          </a:p>
        </p:txBody>
      </p:sp>
    </p:spTree>
    <p:extLst>
      <p:ext uri="{BB962C8B-B14F-4D97-AF65-F5344CB8AC3E}">
        <p14:creationId xmlns:p14="http://schemas.microsoft.com/office/powerpoint/2010/main" xmlns="" val="65994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8517</TotalTime>
  <Words>1689</Words>
  <Application>Microsoft Office PowerPoint</Application>
  <PresentationFormat>Custom</PresentationFormat>
  <Paragraphs>297</Paragraphs>
  <Slides>22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tb4_onscreen_v2.1</vt:lpstr>
      <vt:lpstr>Visio</vt:lpstr>
      <vt:lpstr>Chart</vt:lpstr>
      <vt:lpstr>Slide 1</vt:lpstr>
      <vt:lpstr>Why do we need to do Process Analysis?</vt:lpstr>
      <vt:lpstr>Classifying process activities in VA/ NVA (1 of 3)</vt:lpstr>
      <vt:lpstr>Classifying process activities in VA/ NVA (2 of 3)</vt:lpstr>
      <vt:lpstr>Classifying process activities in VA/ NVA (3 of 3)</vt:lpstr>
      <vt:lpstr>Process activities can be classified into VA / NVA for the purpose of reduction of NVAs</vt:lpstr>
      <vt:lpstr>Estimating the Value Added Ratio</vt:lpstr>
      <vt:lpstr>Identifying Non-Value Add activities</vt:lpstr>
      <vt:lpstr>Railways Ticket booking – Non-Value Added activities</vt:lpstr>
      <vt:lpstr>Slide 10</vt:lpstr>
      <vt:lpstr>Introduction to the concept of ‘ WASTE’</vt:lpstr>
      <vt:lpstr>The Seven Wastes</vt:lpstr>
      <vt:lpstr>Each of the 7 deadly wastes which add time and cost to an organization need to be addressed…(1 of 2)</vt:lpstr>
      <vt:lpstr>Each of the 7 deadly wastes which add time and cost to an organization need to be addressed…(2 of 2)</vt:lpstr>
      <vt:lpstr>Process complexity analysis (1 of 2)</vt:lpstr>
      <vt:lpstr>Process complexity analysis (2 of 2)</vt:lpstr>
      <vt:lpstr>Template for capturing Process Complexity</vt:lpstr>
      <vt:lpstr>HOT &amp; TAT</vt:lpstr>
      <vt:lpstr>Example – HOT/ TAT</vt:lpstr>
      <vt:lpstr>Definition of Key Metrics</vt:lpstr>
      <vt:lpstr>Metrics are key indicators to the quality of the process output</vt:lpstr>
      <vt:lpstr>End of Session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Saptarshi Sanyal</cp:lastModifiedBy>
  <cp:revision>757</cp:revision>
  <dcterms:created xsi:type="dcterms:W3CDTF">2005-05-17T08:46:34Z</dcterms:created>
  <dcterms:modified xsi:type="dcterms:W3CDTF">2013-09-21T16:32:50Z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